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75" r:id="rId2"/>
    <p:sldId id="256" r:id="rId3"/>
    <p:sldId id="258" r:id="rId4"/>
    <p:sldId id="271" r:id="rId5"/>
    <p:sldId id="264" r:id="rId6"/>
    <p:sldId id="272" r:id="rId7"/>
    <p:sldId id="273" r:id="rId8"/>
    <p:sldId id="274" r:id="rId9"/>
    <p:sldId id="327" r:id="rId10"/>
    <p:sldId id="380" r:id="rId11"/>
    <p:sldId id="374" r:id="rId12"/>
    <p:sldId id="376" r:id="rId13"/>
    <p:sldId id="377" r:id="rId14"/>
    <p:sldId id="378" r:id="rId15"/>
    <p:sldId id="379" r:id="rId16"/>
    <p:sldId id="375" r:id="rId17"/>
    <p:sldId id="381" r:id="rId18"/>
    <p:sldId id="262" r:id="rId19"/>
    <p:sldId id="263" r:id="rId20"/>
    <p:sldId id="340" r:id="rId21"/>
    <p:sldId id="292" r:id="rId22"/>
    <p:sldId id="320" r:id="rId23"/>
    <p:sldId id="294" r:id="rId24"/>
    <p:sldId id="295" r:id="rId25"/>
    <p:sldId id="341" r:id="rId26"/>
    <p:sldId id="329" r:id="rId27"/>
    <p:sldId id="299" r:id="rId28"/>
    <p:sldId id="301" r:id="rId29"/>
    <p:sldId id="310" r:id="rId30"/>
    <p:sldId id="338" r:id="rId31"/>
    <p:sldId id="311" r:id="rId32"/>
    <p:sldId id="312" r:id="rId33"/>
    <p:sldId id="277" r:id="rId34"/>
    <p:sldId id="302" r:id="rId35"/>
    <p:sldId id="304" r:id="rId36"/>
    <p:sldId id="303" r:id="rId37"/>
    <p:sldId id="317" r:id="rId38"/>
    <p:sldId id="335" r:id="rId39"/>
    <p:sldId id="334" r:id="rId40"/>
    <p:sldId id="318" r:id="rId41"/>
    <p:sldId id="305" r:id="rId42"/>
    <p:sldId id="306" r:id="rId43"/>
    <p:sldId id="314" r:id="rId44"/>
    <p:sldId id="333" r:id="rId45"/>
    <p:sldId id="337" r:id="rId46"/>
    <p:sldId id="336" r:id="rId47"/>
    <p:sldId id="315" r:id="rId48"/>
    <p:sldId id="279" r:id="rId49"/>
    <p:sldId id="278" r:id="rId50"/>
    <p:sldId id="281" r:id="rId51"/>
    <p:sldId id="307" r:id="rId52"/>
    <p:sldId id="308" r:id="rId53"/>
    <p:sldId id="284" r:id="rId54"/>
    <p:sldId id="282" r:id="rId55"/>
    <p:sldId id="283" r:id="rId56"/>
    <p:sldId id="403" r:id="rId57"/>
    <p:sldId id="388" r:id="rId58"/>
    <p:sldId id="389" r:id="rId59"/>
    <p:sldId id="390" r:id="rId60"/>
    <p:sldId id="391" r:id="rId61"/>
    <p:sldId id="392" r:id="rId62"/>
    <p:sldId id="393" r:id="rId63"/>
    <p:sldId id="394" r:id="rId64"/>
    <p:sldId id="395" r:id="rId65"/>
    <p:sldId id="396" r:id="rId66"/>
    <p:sldId id="397" r:id="rId67"/>
    <p:sldId id="398" r:id="rId68"/>
    <p:sldId id="399" r:id="rId69"/>
    <p:sldId id="400" r:id="rId70"/>
    <p:sldId id="401" r:id="rId71"/>
    <p:sldId id="402" r:id="rId72"/>
    <p:sldId id="324" r:id="rId73"/>
    <p:sldId id="386" r:id="rId74"/>
    <p:sldId id="342" r:id="rId75"/>
    <p:sldId id="343" r:id="rId76"/>
    <p:sldId id="344" r:id="rId77"/>
    <p:sldId id="345" r:id="rId78"/>
    <p:sldId id="346" r:id="rId79"/>
    <p:sldId id="348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87" r:id="rId88"/>
    <p:sldId id="331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9966FF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9" autoAdjust="0"/>
    <p:restoredTop sz="94660"/>
  </p:normalViewPr>
  <p:slideViewPr>
    <p:cSldViewPr snapToGrid="0">
      <p:cViewPr>
        <p:scale>
          <a:sx n="125" d="100"/>
          <a:sy n="125" d="100"/>
        </p:scale>
        <p:origin x="-302" y="9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FAEDB-FD84-4144-AB40-BBB38A7BC099}" type="datetimeFigureOut">
              <a:rPr lang="en-US" smtClean="0"/>
              <a:t>11/27/2013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F8F70-B6F8-474D-B8F4-45575C894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2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fld id="{8783087A-C340-45F8-A77E-7F3D648F0B1D}" type="slidenum">
              <a:rPr lang="en-CA" sz="1200"/>
              <a:pPr/>
              <a:t>13</a:t>
            </a:fld>
            <a:endParaRPr lang="en-CA" sz="120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C1A04D-25AE-403D-9B23-537B24C23546}" type="slidenum">
              <a:rPr lang="en-US"/>
              <a:pPr/>
              <a:t>58</a:t>
            </a:fld>
            <a:endParaRPr lang="en-US"/>
          </a:p>
        </p:txBody>
      </p:sp>
      <p:sp>
        <p:nvSpPr>
          <p:cNvPr id="1433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34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80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19CAF23-5D6C-4825-91C9-46401B9A35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2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98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2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05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65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4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7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8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70ADD-0803-4A6B-BC17-EE123994C645}" type="datetimeFigureOut">
              <a:rPr lang="en-US" smtClean="0"/>
              <a:pPr/>
              <a:t>11/27/2013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5E018-70C8-4468-ACEA-3E40798E5E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9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ations.environment-agency.gov.uk/pdf/GEHO0312BWDT-E-E.pdf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ublications.environment-agency.gov.uk/pdf/GEHO0312BWDT-E-E.pdf" TargetMode="Externa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://publications.environment-agency.gov.uk/pdf/GEHO0312BWDT-E-E.pdf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publications.environment-agency.gov.uk/pdf/GEHO0312BWDT-E-E.pdf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publications.environment-agency.gov.uk/pdf/GEHO0312BWDT-E-E.pdf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40449" y="-605816"/>
            <a:ext cx="5495415" cy="6768944"/>
            <a:chOff x="0" y="0"/>
            <a:chExt cx="5495415" cy="6768944"/>
          </a:xfrm>
        </p:grpSpPr>
        <p:sp>
          <p:nvSpPr>
            <p:cNvPr id="4" name="TextBox 3"/>
            <p:cNvSpPr txBox="1"/>
            <p:nvPr/>
          </p:nvSpPr>
          <p:spPr>
            <a:xfrm>
              <a:off x="0" y="0"/>
              <a:ext cx="5495415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dirty="0" smtClean="0"/>
                <a:t>W</a:t>
              </a:r>
              <a:r>
                <a:rPr lang="en-US" sz="11500" b="1" dirty="0" smtClean="0">
                  <a:solidFill>
                    <a:srgbClr val="FF0000"/>
                  </a:solidFill>
                </a:rPr>
                <a:t>ORLD</a:t>
              </a:r>
              <a:endParaRPr lang="en-US" sz="11500" b="1" dirty="0">
                <a:solidFill>
                  <a:srgbClr val="FF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64975" y="34636"/>
              <a:ext cx="184731" cy="4416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6600" dirty="0" smtClean="0"/>
            </a:p>
            <a:p>
              <a:pPr algn="ctr"/>
              <a:endParaRPr lang="en-US" sz="115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570" y="1643152"/>
              <a:ext cx="1077539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b="1" dirty="0" smtClean="0">
                  <a:solidFill>
                    <a:srgbClr val="00B0F0"/>
                  </a:solidFill>
                </a:rPr>
                <a:t>A</a:t>
              </a:r>
              <a:endParaRPr lang="en-US" sz="11500" b="1" dirty="0">
                <a:solidFill>
                  <a:srgbClr val="00B0F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522" y="2743200"/>
              <a:ext cx="91563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b="1" dirty="0" smtClean="0">
                  <a:solidFill>
                    <a:srgbClr val="00B0F0"/>
                  </a:solidFill>
                </a:rPr>
                <a:t>T</a:t>
              </a:r>
              <a:endParaRPr lang="en-US" sz="11500" b="1" dirty="0">
                <a:solidFill>
                  <a:srgbClr val="00B0F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9600" y="3810000"/>
              <a:ext cx="904415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b="1" dirty="0" smtClean="0">
                  <a:solidFill>
                    <a:srgbClr val="00B0F0"/>
                  </a:solidFill>
                </a:rPr>
                <a:t>E</a:t>
              </a:r>
              <a:endParaRPr lang="en-US" sz="11500" b="1" dirty="0">
                <a:solidFill>
                  <a:srgbClr val="00B0F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5179" y="4906896"/>
              <a:ext cx="101502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b="1" dirty="0" smtClean="0">
                  <a:solidFill>
                    <a:srgbClr val="00B0F0"/>
                  </a:solidFill>
                </a:rPr>
                <a:t>R</a:t>
              </a:r>
              <a:endParaRPr lang="en-US" sz="115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43521" y="-609600"/>
            <a:ext cx="2114681" cy="2646878"/>
            <a:chOff x="3200400" y="2281911"/>
            <a:chExt cx="2114681" cy="2646878"/>
          </a:xfrm>
        </p:grpSpPr>
        <p:sp>
          <p:nvSpPr>
            <p:cNvPr id="11" name="TextBox 10"/>
            <p:cNvSpPr txBox="1"/>
            <p:nvPr/>
          </p:nvSpPr>
          <p:spPr>
            <a:xfrm>
              <a:off x="3200400" y="2281911"/>
              <a:ext cx="2114681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600" b="1" dirty="0" smtClean="0">
                  <a:solidFill>
                    <a:srgbClr val="FF0000"/>
                  </a:solidFill>
                </a:rPr>
                <a:t>W</a:t>
              </a:r>
              <a:endParaRPr lang="en-US" sz="11500" b="1" dirty="0">
                <a:solidFill>
                  <a:srgbClr val="FF0000"/>
                </a:solidFill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1232" y="2667000"/>
              <a:ext cx="1485900" cy="2105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76" y="1603984"/>
            <a:ext cx="28098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57800" y="4161456"/>
            <a:ext cx="31646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Situation</a:t>
            </a:r>
          </a:p>
          <a:p>
            <a:r>
              <a:rPr lang="en-US" sz="4000" b="1" dirty="0" smtClean="0"/>
              <a:t>Challenges &amp;</a:t>
            </a:r>
          </a:p>
          <a:p>
            <a:r>
              <a:rPr lang="en-US" sz="4000" b="1" dirty="0" smtClean="0"/>
              <a:t>Opportunities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2820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62000" y="112811"/>
            <a:ext cx="8915400" cy="7126189"/>
            <a:chOff x="762000" y="112811"/>
            <a:chExt cx="8915400" cy="7126189"/>
          </a:xfrm>
        </p:grpSpPr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855" y="266700"/>
              <a:ext cx="5931658" cy="697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1248" y="798195"/>
              <a:ext cx="1698863" cy="5909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Area (km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        &amp;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 smtClean="0">
                  <a:solidFill>
                    <a:srgbClr val="FF0000"/>
                  </a:solidFill>
                </a:rPr>
                <a:t>population</a:t>
              </a:r>
              <a:endParaRPr lang="en-US" sz="1400" dirty="0">
                <a:solidFill>
                  <a:srgbClr val="FF0000"/>
                </a:solidFill>
              </a:endParaRPr>
            </a:p>
            <a:p>
              <a:endParaRPr lang="en-US" sz="1400" dirty="0" smtClean="0"/>
            </a:p>
            <a:p>
              <a:r>
                <a:rPr lang="en-US" sz="1400" dirty="0" smtClean="0"/>
                <a:t>Available water per </a:t>
              </a:r>
            </a:p>
            <a:p>
              <a:r>
                <a:rPr lang="en-US" sz="1400" dirty="0" smtClean="0"/>
                <a:t>square km/year (m)</a:t>
              </a:r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/>
                <a:t>Available water per </a:t>
              </a:r>
            </a:p>
            <a:p>
              <a:r>
                <a:rPr lang="en-US" sz="1400" dirty="0" smtClean="0"/>
                <a:t>Capita/year </a:t>
              </a:r>
              <a:r>
                <a:rPr lang="en-US" sz="1400" dirty="0"/>
                <a:t>(</a:t>
              </a:r>
              <a:r>
                <a:rPr lang="en-US" sz="1400" dirty="0" smtClean="0"/>
                <a:t>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 smtClean="0"/>
                <a:t>Use of available </a:t>
              </a:r>
            </a:p>
            <a:p>
              <a:r>
                <a:rPr lang="en-US" sz="1400" dirty="0" smtClean="0"/>
                <a:t>water (%)</a:t>
              </a:r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Water use per capita</a:t>
              </a:r>
            </a:p>
            <a:p>
              <a:r>
                <a:rPr lang="en-US" sz="1400" dirty="0" smtClean="0"/>
                <a:t>Per year (m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HDI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9765" y="228600"/>
              <a:ext cx="678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50" dirty="0" smtClean="0"/>
            </a:p>
            <a:p>
              <a:r>
                <a:rPr lang="en-US" sz="1400" dirty="0" smtClean="0"/>
                <a:t>9984670                             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22070         243610            144000             1104300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12112" y="1383268"/>
              <a:ext cx="6781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                                                    8.5</a:t>
              </a:r>
            </a:p>
            <a:p>
              <a:endParaRPr lang="en-US" sz="1100" dirty="0" smtClean="0"/>
            </a:p>
            <a:p>
              <a:endParaRPr lang="en-US" sz="1200" dirty="0"/>
            </a:p>
            <a:p>
              <a:r>
                <a:rPr lang="en-US" sz="1400" dirty="0" smtClean="0"/>
                <a:t>   0.29                     0.08                  0.6                                             0.11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60880" y="2268393"/>
              <a:ext cx="678180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86177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245                 2375                 8345                 1503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86391" y="3176334"/>
              <a:ext cx="67818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102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  1.58                                               8.81                  2.92               4.556    </a:t>
              </a:r>
            </a:p>
            <a:p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59025" y="4227575"/>
              <a:ext cx="678180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1470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282                   212               244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                                                                      80.5</a:t>
              </a:r>
              <a:endParaRPr lang="en-US" sz="14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895600" y="5791200"/>
              <a:ext cx="6781800" cy="764977"/>
              <a:chOff x="2047035" y="5791200"/>
              <a:chExt cx="6781800" cy="76497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47035" y="5791200"/>
                <a:ext cx="67818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0.908                       0.888               0.863 </a:t>
                </a:r>
              </a:p>
              <a:p>
                <a:endParaRPr lang="en-US" sz="900" dirty="0"/>
              </a:p>
              <a:p>
                <a:r>
                  <a:rPr lang="en-US" sz="1400" dirty="0" smtClean="0"/>
                  <a:t>                                                                                   0.5                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186765" y="6248400"/>
                <a:ext cx="6351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0.363 </a:t>
                </a:r>
                <a:endParaRPr lang="en-US" sz="1400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524871" y="112811"/>
              <a:ext cx="6466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Canada                  Israel             UK              Bangladesh         Ethiopia</a:t>
              </a:r>
              <a:endParaRPr lang="en-US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420588"/>
              <a:ext cx="7239000" cy="6361212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62000" y="1450813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2000" y="2322575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2000" y="4286094"/>
              <a:ext cx="7239000" cy="141122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5430" y="1208908"/>
              <a:ext cx="5243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33M                             7M               62M                  147M                 81M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038599" y="112811"/>
            <a:ext cx="4080913" cy="735478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6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72"/>
            <a:ext cx="9144000" cy="7031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7620000" y="9062398"/>
            <a:ext cx="1676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1067482" y="6477000"/>
            <a:ext cx="0" cy="1143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395594" y="1905000"/>
            <a:ext cx="960119" cy="3429000"/>
            <a:chOff x="4724400" y="2667000"/>
            <a:chExt cx="960119" cy="34290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24400" y="2667000"/>
              <a:ext cx="0" cy="34290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812164" y="3811488"/>
              <a:ext cx="87235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~2000km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" y="3203376"/>
            <a:ext cx="8229600" cy="2359224"/>
            <a:chOff x="609600" y="3203376"/>
            <a:chExt cx="8229600" cy="2359224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600" y="3203376"/>
              <a:ext cx="8229600" cy="23592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715000" y="4343219"/>
              <a:ext cx="87235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~5000km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123" y="0"/>
            <a:ext cx="27703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Canada: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10440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25341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23" y="0"/>
            <a:ext cx="62135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Saskatchewan River Basin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9666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1" name="Object 2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73185104"/>
              </p:ext>
            </p:extLst>
          </p:nvPr>
        </p:nvGraphicFramePr>
        <p:xfrm>
          <a:off x="7938" y="1987550"/>
          <a:ext cx="5356225" cy="413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Acrobat Document" r:id="rId4" imgW="6692900" imgH="5156200" progId="AcroExch.Document.7">
                  <p:embed/>
                </p:oleObj>
              </mc:Choice>
              <mc:Fallback>
                <p:oleObj name="Acrobat Document" r:id="rId4" imgW="6692900" imgH="5156200" progId="AcroExch.Document.7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1987550"/>
                        <a:ext cx="5356225" cy="413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838200"/>
            <a:ext cx="9144000" cy="1066800"/>
          </a:xfrm>
        </p:spPr>
        <p:txBody>
          <a:bodyPr/>
          <a:lstStyle/>
          <a:p>
            <a:r>
              <a:rPr lang="en-CA" sz="3200" b="1" dirty="0" smtClean="0">
                <a:latin typeface="Calibri" pitchFamily="34" charset="0"/>
              </a:rPr>
              <a:t>Prairie Drought of 1999-2004</a:t>
            </a:r>
            <a:br>
              <a:rPr lang="en-CA" sz="3200" b="1" dirty="0" smtClean="0">
                <a:latin typeface="Calibri" pitchFamily="34" charset="0"/>
              </a:rPr>
            </a:br>
            <a:r>
              <a:rPr lang="en-CA" sz="3200" b="1" dirty="0" smtClean="0">
                <a:latin typeface="Calibri" pitchFamily="34" charset="0"/>
              </a:rPr>
              <a:t>Most Expensive Natural Disaster in Canadian History</a:t>
            </a:r>
          </a:p>
        </p:txBody>
      </p:sp>
      <p:sp>
        <p:nvSpPr>
          <p:cNvPr id="2048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468938" y="2139950"/>
            <a:ext cx="3657600" cy="3657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600" smtClean="0">
                <a:latin typeface="Calibri" pitchFamily="34" charset="0"/>
              </a:rPr>
              <a:t>$5.8 billion decline in GDP 2001-2002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600" smtClean="0">
                <a:latin typeface="Calibri" pitchFamily="34" charset="0"/>
              </a:rPr>
              <a:t>$3.6 billion drop in agricultural production, 2001-2002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600" smtClean="0">
                <a:latin typeface="Calibri" pitchFamily="34" charset="0"/>
              </a:rPr>
              <a:t>41,000 jobs lost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2600" smtClean="0">
                <a:latin typeface="Calibri" pitchFamily="34" charset="0"/>
              </a:rPr>
              <a:t>BC, Alberta forest fires</a:t>
            </a:r>
          </a:p>
          <a:p>
            <a:pPr>
              <a:lnSpc>
                <a:spcPct val="90000"/>
              </a:lnSpc>
            </a:pPr>
            <a:r>
              <a:rPr lang="en-CA" sz="2600" smtClean="0">
                <a:latin typeface="Calibri" pitchFamily="34" charset="0"/>
              </a:rPr>
              <a:t>Saskatchewan dust storms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3" y="0"/>
            <a:ext cx="37953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Issues: Drought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3678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5627688"/>
            <a:ext cx="8458200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prstClr val="black"/>
                </a:solidFill>
                <a:latin typeface="Calibri"/>
                <a:ea typeface="+mn-ea"/>
              </a:rPr>
              <a:t>Farmland in southern Manitoba, along the Red River valley, is covered with water.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Calibri"/>
                <a:ea typeface="+mn-ea"/>
              </a:rPr>
              <a:t>Photo Credit: </a:t>
            </a:r>
            <a:r>
              <a:rPr lang="en-US" sz="1600" dirty="0">
                <a:solidFill>
                  <a:prstClr val="black"/>
                </a:solidFill>
                <a:latin typeface="Calibri"/>
                <a:ea typeface="+mn-ea"/>
              </a:rPr>
              <a:t>Josh </a:t>
            </a:r>
            <a:r>
              <a:rPr lang="en-US" sz="1600" dirty="0" err="1">
                <a:solidFill>
                  <a:prstClr val="black"/>
                </a:solidFill>
                <a:latin typeface="Calibri"/>
                <a:ea typeface="+mn-ea"/>
              </a:rPr>
              <a:t>Arason</a:t>
            </a:r>
            <a:r>
              <a:rPr lang="en-US" sz="1600" dirty="0">
                <a:solidFill>
                  <a:prstClr val="black"/>
                </a:solidFill>
                <a:latin typeface="Calibri"/>
                <a:ea typeface="+mn-ea"/>
              </a:rPr>
              <a:t>, Global News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979488"/>
            <a:ext cx="6840537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23" y="0"/>
            <a:ext cx="3409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Issues: Floods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8542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documents\canada\land-water management theme\winnipeg and diefenbaker photos\Lake Winnipeg - 3.jpe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975" y="2647950"/>
            <a:ext cx="4198938" cy="3133725"/>
          </a:xfrm>
          <a:noFill/>
        </p:spPr>
      </p:pic>
      <p:pic>
        <p:nvPicPr>
          <p:cNvPr id="24579" name="Picture 3" descr="C:\documents\canada\land-water management theme\winnipeg and diefenbaker photos\Satellite-image-Lakes-Winnipeg-and-Manitoba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59400" y="1347788"/>
            <a:ext cx="3028950" cy="4343400"/>
          </a:xfrm>
          <a:noFill/>
        </p:spPr>
      </p:pic>
      <p:sp>
        <p:nvSpPr>
          <p:cNvPr id="24580" name="TextBox 5"/>
          <p:cNvSpPr txBox="1">
            <a:spLocks noChangeArrowheads="1"/>
          </p:cNvSpPr>
          <p:nvPr/>
        </p:nvSpPr>
        <p:spPr bwMode="auto">
          <a:xfrm>
            <a:off x="511175" y="1412875"/>
            <a:ext cx="46863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GB" sz="2700">
                <a:latin typeface="Arial" pitchFamily="34" charset="0"/>
              </a:rPr>
              <a:t>Lake Winnipeg algal blooms</a:t>
            </a:r>
          </a:p>
          <a:p>
            <a:r>
              <a:rPr lang="en-GB" sz="2700">
                <a:latin typeface="Arial" pitchFamily="34" charset="0"/>
              </a:rPr>
              <a:t>covered 15,000 km</a:t>
            </a:r>
            <a:r>
              <a:rPr lang="en-GB" sz="2700" baseline="30000">
                <a:latin typeface="Arial" pitchFamily="34" charset="0"/>
              </a:rPr>
              <a:t>2</a:t>
            </a:r>
            <a:r>
              <a:rPr lang="en-GB" sz="2700">
                <a:latin typeface="Arial" pitchFamily="34" charset="0"/>
              </a:rPr>
              <a:t> in 2007</a:t>
            </a:r>
          </a:p>
        </p:txBody>
      </p:sp>
      <p:sp>
        <p:nvSpPr>
          <p:cNvPr id="24581" name="TextBox 1"/>
          <p:cNvSpPr txBox="1">
            <a:spLocks noChangeArrowheads="1"/>
          </p:cNvSpPr>
          <p:nvPr/>
        </p:nvSpPr>
        <p:spPr bwMode="auto">
          <a:xfrm>
            <a:off x="406400" y="5808663"/>
            <a:ext cx="4921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sz="800">
                <a:latin typeface="Arial" pitchFamily="34" charset="0"/>
              </a:rPr>
              <a:t>Photo: Reuters</a:t>
            </a:r>
          </a:p>
          <a:p>
            <a:r>
              <a:rPr lang="en-US" sz="800">
                <a:latin typeface="Arial" pitchFamily="34" charset="0"/>
              </a:rPr>
              <a:t>http://www.canada.com/news/Feds+lack+know+deal+with+dirty+rivers+lakes+report/3802002/story.html</a:t>
            </a:r>
          </a:p>
        </p:txBody>
      </p:sp>
      <p:sp>
        <p:nvSpPr>
          <p:cNvPr id="24582" name="TextBox 6"/>
          <p:cNvSpPr txBox="1">
            <a:spLocks noChangeArrowheads="1"/>
          </p:cNvSpPr>
          <p:nvPr/>
        </p:nvSpPr>
        <p:spPr bwMode="auto">
          <a:xfrm>
            <a:off x="5318125" y="5684838"/>
            <a:ext cx="3519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pitchFamily="34" charset="-128"/>
              </a:defRPr>
            </a:lvl9pPr>
          </a:lstStyle>
          <a:p>
            <a:r>
              <a:rPr lang="en-US" sz="800">
                <a:latin typeface="Arial" pitchFamily="34" charset="0"/>
              </a:rPr>
              <a:t>Image: Greenpeace Canada</a:t>
            </a:r>
          </a:p>
          <a:p>
            <a:r>
              <a:rPr lang="en-US" sz="800">
                <a:latin typeface="Arial" pitchFamily="34" charset="0"/>
              </a:rPr>
              <a:t>http://www.greenpeace.org/canada/en/Blog/beyond-factory-farming-hog-farms-and-friendly/blog/3761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3" y="0"/>
            <a:ext cx="5068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Issues: Water quality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5620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H="1">
            <a:off x="7620000" y="9062398"/>
            <a:ext cx="1676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1067482" y="6477000"/>
            <a:ext cx="0" cy="1143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23" y="0"/>
            <a:ext cx="5159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Issues: Groundwater</a:t>
            </a:r>
            <a:endParaRPr lang="en-US" sz="4400" b="1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3" y="996613"/>
            <a:ext cx="7725147" cy="567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5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62000" y="112811"/>
            <a:ext cx="8915400" cy="7126189"/>
            <a:chOff x="762000" y="112811"/>
            <a:chExt cx="8915400" cy="7126189"/>
          </a:xfrm>
        </p:grpSpPr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855" y="266700"/>
              <a:ext cx="5931658" cy="697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1248" y="798195"/>
              <a:ext cx="1698863" cy="5909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Area (km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        &amp;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 smtClean="0">
                  <a:solidFill>
                    <a:srgbClr val="FF0000"/>
                  </a:solidFill>
                </a:rPr>
                <a:t>population</a:t>
              </a:r>
              <a:endParaRPr lang="en-US" sz="1400" dirty="0">
                <a:solidFill>
                  <a:srgbClr val="FF0000"/>
                </a:solidFill>
              </a:endParaRPr>
            </a:p>
            <a:p>
              <a:endParaRPr lang="en-US" sz="1400" dirty="0" smtClean="0"/>
            </a:p>
            <a:p>
              <a:r>
                <a:rPr lang="en-US" sz="1400" dirty="0" smtClean="0"/>
                <a:t>Available water per </a:t>
              </a:r>
            </a:p>
            <a:p>
              <a:r>
                <a:rPr lang="en-US" sz="1400" dirty="0" smtClean="0"/>
                <a:t>square km/year (m)</a:t>
              </a:r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/>
                <a:t>Available water per </a:t>
              </a:r>
            </a:p>
            <a:p>
              <a:r>
                <a:rPr lang="en-US" sz="1400" dirty="0" smtClean="0"/>
                <a:t>Capita/year </a:t>
              </a:r>
              <a:r>
                <a:rPr lang="en-US" sz="1400" dirty="0"/>
                <a:t>(</a:t>
              </a:r>
              <a:r>
                <a:rPr lang="en-US" sz="1400" dirty="0" smtClean="0"/>
                <a:t>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 smtClean="0"/>
                <a:t>Use of available </a:t>
              </a:r>
            </a:p>
            <a:p>
              <a:r>
                <a:rPr lang="en-US" sz="1400" dirty="0" smtClean="0"/>
                <a:t>water (%)</a:t>
              </a:r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Water use per capita</a:t>
              </a:r>
            </a:p>
            <a:p>
              <a:r>
                <a:rPr lang="en-US" sz="1400" dirty="0" smtClean="0"/>
                <a:t>Per year (m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HDI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9765" y="228600"/>
              <a:ext cx="678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50" dirty="0" smtClean="0"/>
            </a:p>
            <a:p>
              <a:r>
                <a:rPr lang="en-US" sz="1400" dirty="0" smtClean="0"/>
                <a:t>9984670                             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22070         243610            144000             1104300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12112" y="1383268"/>
              <a:ext cx="6781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                                                    8.5</a:t>
              </a:r>
            </a:p>
            <a:p>
              <a:endParaRPr lang="en-US" sz="1100" dirty="0" smtClean="0"/>
            </a:p>
            <a:p>
              <a:endParaRPr lang="en-US" sz="1200" dirty="0"/>
            </a:p>
            <a:p>
              <a:r>
                <a:rPr lang="en-US" sz="1400" dirty="0" smtClean="0"/>
                <a:t>   0.29                     0.08                  0.6                                             0.11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60880" y="2268393"/>
              <a:ext cx="678180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86177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245                 2375                 8345                 1503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86391" y="3176334"/>
              <a:ext cx="67818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102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  1.58                                               8.81                  2.92               4.556    </a:t>
              </a:r>
            </a:p>
            <a:p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59025" y="4227575"/>
              <a:ext cx="678180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1470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282                   212               244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                                                                      80.5</a:t>
              </a:r>
              <a:endParaRPr lang="en-US" sz="14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895600" y="5791200"/>
              <a:ext cx="6781800" cy="764977"/>
              <a:chOff x="2047035" y="5791200"/>
              <a:chExt cx="6781800" cy="76497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47035" y="5791200"/>
                <a:ext cx="67818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0.908                       0.888               0.863 </a:t>
                </a:r>
              </a:p>
              <a:p>
                <a:endParaRPr lang="en-US" sz="900" dirty="0"/>
              </a:p>
              <a:p>
                <a:r>
                  <a:rPr lang="en-US" sz="1400" dirty="0" smtClean="0"/>
                  <a:t>                                                                                   0.5                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186765" y="6248400"/>
                <a:ext cx="6351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0.363 </a:t>
                </a:r>
                <a:endParaRPr lang="en-US" sz="1400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524871" y="112811"/>
              <a:ext cx="6466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Canada                  Israel             UK              Bangladesh         Ethiopia</a:t>
              </a:r>
              <a:endParaRPr lang="en-US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420588"/>
              <a:ext cx="7239000" cy="6361212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62000" y="1450813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2000" y="2322575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2000" y="4286094"/>
              <a:ext cx="7239000" cy="141122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5430" y="1208908"/>
              <a:ext cx="5243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33M                             7M               62M                  147M                 81M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876800" y="112811"/>
            <a:ext cx="3242712" cy="735478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2129" y="-228600"/>
            <a:ext cx="1490271" cy="735478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943350" y="533400"/>
            <a:ext cx="152400" cy="26479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0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29950" cy="905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H="1">
            <a:off x="7620000" y="9062398"/>
            <a:ext cx="1676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1067482" y="6477000"/>
            <a:ext cx="0" cy="1143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724400" y="2209800"/>
            <a:ext cx="1295400" cy="3886200"/>
            <a:chOff x="4724400" y="2209800"/>
            <a:chExt cx="1295400" cy="38862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724400" y="2209800"/>
              <a:ext cx="685800" cy="38862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238817" y="3657600"/>
              <a:ext cx="7809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&lt;500km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38600" y="4419600"/>
            <a:ext cx="1124017" cy="359330"/>
            <a:chOff x="4038600" y="4419600"/>
            <a:chExt cx="1124017" cy="35933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4191000" y="4419600"/>
              <a:ext cx="971617" cy="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038600" y="4471153"/>
              <a:ext cx="7809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~100km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71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7117" y="16321"/>
            <a:ext cx="12096750" cy="904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6200" y="152400"/>
            <a:ext cx="5283347" cy="2706493"/>
            <a:chOff x="76200" y="126694"/>
            <a:chExt cx="5283347" cy="2706493"/>
          </a:xfrm>
        </p:grpSpPr>
        <p:sp>
          <p:nvSpPr>
            <p:cNvPr id="4" name="TextBox 3"/>
            <p:cNvSpPr txBox="1"/>
            <p:nvPr/>
          </p:nvSpPr>
          <p:spPr>
            <a:xfrm>
              <a:off x="76200" y="126694"/>
              <a:ext cx="18809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B0F0"/>
                  </a:solidFill>
                </a:rPr>
                <a:t>Lake </a:t>
              </a:r>
              <a:r>
                <a:rPr lang="en-US" sz="2000" b="1" dirty="0" err="1" smtClean="0">
                  <a:solidFill>
                    <a:srgbClr val="00B0F0"/>
                  </a:solidFill>
                </a:rPr>
                <a:t>Kineret</a:t>
              </a:r>
              <a:r>
                <a:rPr lang="en-US" sz="2000" b="1" dirty="0" smtClean="0">
                  <a:solidFill>
                    <a:srgbClr val="00B0F0"/>
                  </a:solidFill>
                </a:rPr>
                <a:t>:</a:t>
              </a:r>
            </a:p>
            <a:p>
              <a:r>
                <a:rPr lang="en-US" sz="2000" b="1" dirty="0" smtClean="0">
                  <a:solidFill>
                    <a:schemeClr val="bg1"/>
                  </a:solidFill>
                </a:rPr>
                <a:t>26% of Israel water supply.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5174553" y="2637489"/>
              <a:ext cx="184994" cy="195698"/>
            </a:xfrm>
            <a:custGeom>
              <a:avLst/>
              <a:gdLst>
                <a:gd name="connsiteX0" fmla="*/ 84568 w 184994"/>
                <a:gd name="connsiteY0" fmla="*/ 195565 h 195698"/>
                <a:gd name="connsiteX1" fmla="*/ 110996 w 184994"/>
                <a:gd name="connsiteY1" fmla="*/ 169138 h 195698"/>
                <a:gd name="connsiteX2" fmla="*/ 126853 w 184994"/>
                <a:gd name="connsiteY2" fmla="*/ 163852 h 195698"/>
                <a:gd name="connsiteX3" fmla="*/ 158566 w 184994"/>
                <a:gd name="connsiteY3" fmla="*/ 142710 h 195698"/>
                <a:gd name="connsiteX4" fmla="*/ 184994 w 184994"/>
                <a:gd name="connsiteY4" fmla="*/ 95140 h 195698"/>
                <a:gd name="connsiteX5" fmla="*/ 174423 w 184994"/>
                <a:gd name="connsiteY5" fmla="*/ 58141 h 195698"/>
                <a:gd name="connsiteX6" fmla="*/ 126853 w 184994"/>
                <a:gd name="connsiteY6" fmla="*/ 5286 h 195698"/>
                <a:gd name="connsiteX7" fmla="*/ 110996 w 184994"/>
                <a:gd name="connsiteY7" fmla="*/ 0 h 195698"/>
                <a:gd name="connsiteX8" fmla="*/ 26427 w 184994"/>
                <a:gd name="connsiteY8" fmla="*/ 26428 h 195698"/>
                <a:gd name="connsiteX9" fmla="*/ 15856 w 184994"/>
                <a:gd name="connsiteY9" fmla="*/ 42284 h 195698"/>
                <a:gd name="connsiteX10" fmla="*/ 10571 w 184994"/>
                <a:gd name="connsiteY10" fmla="*/ 68712 h 195698"/>
                <a:gd name="connsiteX11" fmla="*/ 5285 w 184994"/>
                <a:gd name="connsiteY11" fmla="*/ 84569 h 195698"/>
                <a:gd name="connsiteX12" fmla="*/ 0 w 184994"/>
                <a:gd name="connsiteY12" fmla="*/ 105711 h 195698"/>
                <a:gd name="connsiteX13" fmla="*/ 5285 w 184994"/>
                <a:gd name="connsiteY13" fmla="*/ 137424 h 195698"/>
                <a:gd name="connsiteX14" fmla="*/ 21142 w 184994"/>
                <a:gd name="connsiteY14" fmla="*/ 153281 h 195698"/>
                <a:gd name="connsiteX15" fmla="*/ 68712 w 184994"/>
                <a:gd name="connsiteY15" fmla="*/ 179709 h 195698"/>
                <a:gd name="connsiteX16" fmla="*/ 84568 w 184994"/>
                <a:gd name="connsiteY16" fmla="*/ 195565 h 19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994" h="195698">
                  <a:moveTo>
                    <a:pt x="84568" y="195565"/>
                  </a:moveTo>
                  <a:cubicBezTo>
                    <a:pt x="91615" y="193803"/>
                    <a:pt x="101029" y="176613"/>
                    <a:pt x="110996" y="169138"/>
                  </a:cubicBezTo>
                  <a:cubicBezTo>
                    <a:pt x="115453" y="165795"/>
                    <a:pt x="122217" y="166943"/>
                    <a:pt x="126853" y="163852"/>
                  </a:cubicBezTo>
                  <a:cubicBezTo>
                    <a:pt x="166442" y="137458"/>
                    <a:pt x="120865" y="155276"/>
                    <a:pt x="158566" y="142710"/>
                  </a:cubicBezTo>
                  <a:cubicBezTo>
                    <a:pt x="182799" y="106361"/>
                    <a:pt x="175690" y="123050"/>
                    <a:pt x="184994" y="95140"/>
                  </a:cubicBezTo>
                  <a:cubicBezTo>
                    <a:pt x="183751" y="90169"/>
                    <a:pt x="177867" y="64341"/>
                    <a:pt x="174423" y="58141"/>
                  </a:cubicBezTo>
                  <a:cubicBezTo>
                    <a:pt x="162772" y="37169"/>
                    <a:pt x="148964" y="16342"/>
                    <a:pt x="126853" y="5286"/>
                  </a:cubicBezTo>
                  <a:cubicBezTo>
                    <a:pt x="121870" y="2794"/>
                    <a:pt x="116282" y="1762"/>
                    <a:pt x="110996" y="0"/>
                  </a:cubicBezTo>
                  <a:cubicBezTo>
                    <a:pt x="37395" y="5662"/>
                    <a:pt x="54574" y="-12976"/>
                    <a:pt x="26427" y="26428"/>
                  </a:cubicBezTo>
                  <a:cubicBezTo>
                    <a:pt x="22735" y="31597"/>
                    <a:pt x="19380" y="36999"/>
                    <a:pt x="15856" y="42284"/>
                  </a:cubicBezTo>
                  <a:cubicBezTo>
                    <a:pt x="14094" y="51093"/>
                    <a:pt x="12750" y="59996"/>
                    <a:pt x="10571" y="68712"/>
                  </a:cubicBezTo>
                  <a:cubicBezTo>
                    <a:pt x="9220" y="74117"/>
                    <a:pt x="6816" y="79212"/>
                    <a:pt x="5285" y="84569"/>
                  </a:cubicBezTo>
                  <a:cubicBezTo>
                    <a:pt x="3289" y="91554"/>
                    <a:pt x="1762" y="98664"/>
                    <a:pt x="0" y="105711"/>
                  </a:cubicBezTo>
                  <a:cubicBezTo>
                    <a:pt x="1762" y="116282"/>
                    <a:pt x="933" y="127631"/>
                    <a:pt x="5285" y="137424"/>
                  </a:cubicBezTo>
                  <a:cubicBezTo>
                    <a:pt x="8321" y="144255"/>
                    <a:pt x="15242" y="148692"/>
                    <a:pt x="21142" y="153281"/>
                  </a:cubicBezTo>
                  <a:cubicBezTo>
                    <a:pt x="28762" y="159208"/>
                    <a:pt x="53401" y="178433"/>
                    <a:pt x="68712" y="179709"/>
                  </a:cubicBezTo>
                  <a:cubicBezTo>
                    <a:pt x="84514" y="181026"/>
                    <a:pt x="77521" y="197327"/>
                    <a:pt x="84568" y="195565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05232" y="1293241"/>
            <a:ext cx="3248604" cy="3050159"/>
            <a:chOff x="2005232" y="1194137"/>
            <a:chExt cx="3248604" cy="3050159"/>
          </a:xfrm>
        </p:grpSpPr>
        <p:sp>
          <p:nvSpPr>
            <p:cNvPr id="7" name="TextBox 6"/>
            <p:cNvSpPr txBox="1"/>
            <p:nvPr/>
          </p:nvSpPr>
          <p:spPr>
            <a:xfrm>
              <a:off x="2005232" y="1194137"/>
              <a:ext cx="226196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Costal</a:t>
              </a:r>
              <a:r>
                <a:rPr lang="en-US" sz="2000" b="1" dirty="0" smtClean="0">
                  <a:solidFill>
                    <a:schemeClr val="bg1"/>
                  </a:solidFill>
                </a:rPr>
                <a:t> &amp; </a:t>
              </a:r>
              <a:r>
                <a:rPr lang="en-US" sz="2000" b="1" dirty="0" smtClean="0">
                  <a:solidFill>
                    <a:srgbClr val="FFFF00"/>
                  </a:solidFill>
                </a:rPr>
                <a:t>Mountain</a:t>
              </a:r>
              <a:r>
                <a:rPr lang="en-US" sz="2000" b="1" dirty="0" smtClean="0">
                  <a:solidFill>
                    <a:schemeClr val="bg1"/>
                  </a:solidFill>
                </a:rPr>
                <a:t> Aquifers:</a:t>
              </a:r>
            </a:p>
            <a:p>
              <a:r>
                <a:rPr lang="en-US" sz="2000" b="1" dirty="0" smtClean="0">
                  <a:solidFill>
                    <a:schemeClr val="bg1"/>
                  </a:solidFill>
                </a:rPr>
                <a:t>44% of Israel water supply.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343854" y="2383783"/>
              <a:ext cx="735559" cy="1628057"/>
            </a:xfrm>
            <a:custGeom>
              <a:avLst/>
              <a:gdLst>
                <a:gd name="connsiteX0" fmla="*/ 867 w 735559"/>
                <a:gd name="connsiteY0" fmla="*/ 1543380 h 1628057"/>
                <a:gd name="connsiteX1" fmla="*/ 64294 w 735559"/>
                <a:gd name="connsiteY1" fmla="*/ 1559237 h 1628057"/>
                <a:gd name="connsiteX2" fmla="*/ 96007 w 735559"/>
                <a:gd name="connsiteY2" fmla="*/ 1575093 h 1628057"/>
                <a:gd name="connsiteX3" fmla="*/ 111864 w 735559"/>
                <a:gd name="connsiteY3" fmla="*/ 1590950 h 1628057"/>
                <a:gd name="connsiteX4" fmla="*/ 133006 w 735559"/>
                <a:gd name="connsiteY4" fmla="*/ 1596235 h 1628057"/>
                <a:gd name="connsiteX5" fmla="*/ 154148 w 735559"/>
                <a:gd name="connsiteY5" fmla="*/ 1606807 h 1628057"/>
                <a:gd name="connsiteX6" fmla="*/ 170005 w 735559"/>
                <a:gd name="connsiteY6" fmla="*/ 1612092 h 1628057"/>
                <a:gd name="connsiteX7" fmla="*/ 201718 w 735559"/>
                <a:gd name="connsiteY7" fmla="*/ 1627949 h 1628057"/>
                <a:gd name="connsiteX8" fmla="*/ 217575 w 735559"/>
                <a:gd name="connsiteY8" fmla="*/ 1617378 h 1628057"/>
                <a:gd name="connsiteX9" fmla="*/ 228146 w 735559"/>
                <a:gd name="connsiteY9" fmla="*/ 1601521 h 1628057"/>
                <a:gd name="connsiteX10" fmla="*/ 238717 w 735559"/>
                <a:gd name="connsiteY10" fmla="*/ 1569808 h 1628057"/>
                <a:gd name="connsiteX11" fmla="*/ 254574 w 735559"/>
                <a:gd name="connsiteY11" fmla="*/ 1538094 h 1628057"/>
                <a:gd name="connsiteX12" fmla="*/ 265145 w 735559"/>
                <a:gd name="connsiteY12" fmla="*/ 1522238 h 1628057"/>
                <a:gd name="connsiteX13" fmla="*/ 275716 w 735559"/>
                <a:gd name="connsiteY13" fmla="*/ 1490525 h 1628057"/>
                <a:gd name="connsiteX14" fmla="*/ 286287 w 735559"/>
                <a:gd name="connsiteY14" fmla="*/ 1474668 h 1628057"/>
                <a:gd name="connsiteX15" fmla="*/ 296858 w 735559"/>
                <a:gd name="connsiteY15" fmla="*/ 1442955 h 1628057"/>
                <a:gd name="connsiteX16" fmla="*/ 302144 w 735559"/>
                <a:gd name="connsiteY16" fmla="*/ 1427098 h 1628057"/>
                <a:gd name="connsiteX17" fmla="*/ 307429 w 735559"/>
                <a:gd name="connsiteY17" fmla="*/ 1411241 h 1628057"/>
                <a:gd name="connsiteX18" fmla="*/ 328571 w 735559"/>
                <a:gd name="connsiteY18" fmla="*/ 1363671 h 1628057"/>
                <a:gd name="connsiteX19" fmla="*/ 333857 w 735559"/>
                <a:gd name="connsiteY19" fmla="*/ 1347815 h 1628057"/>
                <a:gd name="connsiteX20" fmla="*/ 349714 w 735559"/>
                <a:gd name="connsiteY20" fmla="*/ 1284388 h 1628057"/>
                <a:gd name="connsiteX21" fmla="*/ 354999 w 735559"/>
                <a:gd name="connsiteY21" fmla="*/ 1268531 h 1628057"/>
                <a:gd name="connsiteX22" fmla="*/ 365570 w 735559"/>
                <a:gd name="connsiteY22" fmla="*/ 1247389 h 1628057"/>
                <a:gd name="connsiteX23" fmla="*/ 386712 w 735559"/>
                <a:gd name="connsiteY23" fmla="*/ 1199819 h 1628057"/>
                <a:gd name="connsiteX24" fmla="*/ 397284 w 735559"/>
                <a:gd name="connsiteY24" fmla="*/ 1152249 h 1628057"/>
                <a:gd name="connsiteX25" fmla="*/ 402569 w 735559"/>
                <a:gd name="connsiteY25" fmla="*/ 1136393 h 1628057"/>
                <a:gd name="connsiteX26" fmla="*/ 407855 w 735559"/>
                <a:gd name="connsiteY26" fmla="*/ 1109965 h 1628057"/>
                <a:gd name="connsiteX27" fmla="*/ 418426 w 735559"/>
                <a:gd name="connsiteY27" fmla="*/ 1078252 h 1628057"/>
                <a:gd name="connsiteX28" fmla="*/ 423711 w 735559"/>
                <a:gd name="connsiteY28" fmla="*/ 1062395 h 1628057"/>
                <a:gd name="connsiteX29" fmla="*/ 434282 w 735559"/>
                <a:gd name="connsiteY29" fmla="*/ 1025396 h 1628057"/>
                <a:gd name="connsiteX30" fmla="*/ 439568 w 735559"/>
                <a:gd name="connsiteY30" fmla="*/ 1004254 h 1628057"/>
                <a:gd name="connsiteX31" fmla="*/ 450139 w 735559"/>
                <a:gd name="connsiteY31" fmla="*/ 972541 h 1628057"/>
                <a:gd name="connsiteX32" fmla="*/ 455425 w 735559"/>
                <a:gd name="connsiteY32" fmla="*/ 956684 h 1628057"/>
                <a:gd name="connsiteX33" fmla="*/ 465996 w 735559"/>
                <a:gd name="connsiteY33" fmla="*/ 919685 h 1628057"/>
                <a:gd name="connsiteX34" fmla="*/ 471281 w 735559"/>
                <a:gd name="connsiteY34" fmla="*/ 903829 h 1628057"/>
                <a:gd name="connsiteX35" fmla="*/ 481852 w 735559"/>
                <a:gd name="connsiteY35" fmla="*/ 850973 h 1628057"/>
                <a:gd name="connsiteX36" fmla="*/ 492423 w 735559"/>
                <a:gd name="connsiteY36" fmla="*/ 819260 h 1628057"/>
                <a:gd name="connsiteX37" fmla="*/ 502995 w 735559"/>
                <a:gd name="connsiteY37" fmla="*/ 792832 h 1628057"/>
                <a:gd name="connsiteX38" fmla="*/ 508280 w 735559"/>
                <a:gd name="connsiteY38" fmla="*/ 771690 h 1628057"/>
                <a:gd name="connsiteX39" fmla="*/ 524137 w 735559"/>
                <a:gd name="connsiteY39" fmla="*/ 702978 h 1628057"/>
                <a:gd name="connsiteX40" fmla="*/ 539993 w 735559"/>
                <a:gd name="connsiteY40" fmla="*/ 650122 h 1628057"/>
                <a:gd name="connsiteX41" fmla="*/ 545279 w 735559"/>
                <a:gd name="connsiteY41" fmla="*/ 634266 h 1628057"/>
                <a:gd name="connsiteX42" fmla="*/ 555850 w 735559"/>
                <a:gd name="connsiteY42" fmla="*/ 597267 h 1628057"/>
                <a:gd name="connsiteX43" fmla="*/ 561136 w 735559"/>
                <a:gd name="connsiteY43" fmla="*/ 576125 h 1628057"/>
                <a:gd name="connsiteX44" fmla="*/ 576992 w 735559"/>
                <a:gd name="connsiteY44" fmla="*/ 517983 h 1628057"/>
                <a:gd name="connsiteX45" fmla="*/ 582278 w 735559"/>
                <a:gd name="connsiteY45" fmla="*/ 491556 h 1628057"/>
                <a:gd name="connsiteX46" fmla="*/ 592849 w 735559"/>
                <a:gd name="connsiteY46" fmla="*/ 459842 h 1628057"/>
                <a:gd name="connsiteX47" fmla="*/ 598134 w 735559"/>
                <a:gd name="connsiteY47" fmla="*/ 443986 h 1628057"/>
                <a:gd name="connsiteX48" fmla="*/ 613991 w 735559"/>
                <a:gd name="connsiteY48" fmla="*/ 391130 h 1628057"/>
                <a:gd name="connsiteX49" fmla="*/ 624562 w 735559"/>
                <a:gd name="connsiteY49" fmla="*/ 364703 h 1628057"/>
                <a:gd name="connsiteX50" fmla="*/ 635133 w 735559"/>
                <a:gd name="connsiteY50" fmla="*/ 327704 h 1628057"/>
                <a:gd name="connsiteX51" fmla="*/ 645704 w 735559"/>
                <a:gd name="connsiteY51" fmla="*/ 311847 h 1628057"/>
                <a:gd name="connsiteX52" fmla="*/ 656275 w 735559"/>
                <a:gd name="connsiteY52" fmla="*/ 280134 h 1628057"/>
                <a:gd name="connsiteX53" fmla="*/ 661561 w 735559"/>
                <a:gd name="connsiteY53" fmla="*/ 264277 h 1628057"/>
                <a:gd name="connsiteX54" fmla="*/ 666847 w 735559"/>
                <a:gd name="connsiteY54" fmla="*/ 248420 h 1628057"/>
                <a:gd name="connsiteX55" fmla="*/ 682703 w 735559"/>
                <a:gd name="connsiteY55" fmla="*/ 227278 h 1628057"/>
                <a:gd name="connsiteX56" fmla="*/ 693274 w 735559"/>
                <a:gd name="connsiteY56" fmla="*/ 206136 h 1628057"/>
                <a:gd name="connsiteX57" fmla="*/ 703845 w 735559"/>
                <a:gd name="connsiteY57" fmla="*/ 174423 h 1628057"/>
                <a:gd name="connsiteX58" fmla="*/ 714417 w 735559"/>
                <a:gd name="connsiteY58" fmla="*/ 158566 h 1628057"/>
                <a:gd name="connsiteX59" fmla="*/ 719702 w 735559"/>
                <a:gd name="connsiteY59" fmla="*/ 137424 h 1628057"/>
                <a:gd name="connsiteX60" fmla="*/ 730273 w 735559"/>
                <a:gd name="connsiteY60" fmla="*/ 121567 h 1628057"/>
                <a:gd name="connsiteX61" fmla="*/ 735559 w 735559"/>
                <a:gd name="connsiteY61" fmla="*/ 89854 h 1628057"/>
                <a:gd name="connsiteX62" fmla="*/ 730273 w 735559"/>
                <a:gd name="connsiteY62" fmla="*/ 31713 h 1628057"/>
                <a:gd name="connsiteX63" fmla="*/ 677418 w 735559"/>
                <a:gd name="connsiteY63" fmla="*/ 5285 h 1628057"/>
                <a:gd name="connsiteX64" fmla="*/ 661561 w 735559"/>
                <a:gd name="connsiteY64" fmla="*/ 0 h 1628057"/>
                <a:gd name="connsiteX65" fmla="*/ 566421 w 735559"/>
                <a:gd name="connsiteY65" fmla="*/ 5285 h 1628057"/>
                <a:gd name="connsiteX66" fmla="*/ 550564 w 735559"/>
                <a:gd name="connsiteY66" fmla="*/ 15856 h 1628057"/>
                <a:gd name="connsiteX67" fmla="*/ 518851 w 735559"/>
                <a:gd name="connsiteY67" fmla="*/ 31713 h 1628057"/>
                <a:gd name="connsiteX68" fmla="*/ 513566 w 735559"/>
                <a:gd name="connsiteY68" fmla="*/ 47570 h 1628057"/>
                <a:gd name="connsiteX69" fmla="*/ 492423 w 735559"/>
                <a:gd name="connsiteY69" fmla="*/ 79283 h 1628057"/>
                <a:gd name="connsiteX70" fmla="*/ 476567 w 735559"/>
                <a:gd name="connsiteY70" fmla="*/ 126853 h 1628057"/>
                <a:gd name="connsiteX71" fmla="*/ 471281 w 735559"/>
                <a:gd name="connsiteY71" fmla="*/ 142709 h 1628057"/>
                <a:gd name="connsiteX72" fmla="*/ 465996 w 735559"/>
                <a:gd name="connsiteY72" fmla="*/ 163852 h 1628057"/>
                <a:gd name="connsiteX73" fmla="*/ 460710 w 735559"/>
                <a:gd name="connsiteY73" fmla="*/ 179708 h 1628057"/>
                <a:gd name="connsiteX74" fmla="*/ 455425 w 735559"/>
                <a:gd name="connsiteY74" fmla="*/ 200851 h 1628057"/>
                <a:gd name="connsiteX75" fmla="*/ 444854 w 735559"/>
                <a:gd name="connsiteY75" fmla="*/ 232564 h 1628057"/>
                <a:gd name="connsiteX76" fmla="*/ 439568 w 735559"/>
                <a:gd name="connsiteY76" fmla="*/ 253706 h 1628057"/>
                <a:gd name="connsiteX77" fmla="*/ 402569 w 735559"/>
                <a:gd name="connsiteY77" fmla="*/ 295990 h 1628057"/>
                <a:gd name="connsiteX78" fmla="*/ 376141 w 735559"/>
                <a:gd name="connsiteY78" fmla="*/ 311847 h 1628057"/>
                <a:gd name="connsiteX79" fmla="*/ 360285 w 735559"/>
                <a:gd name="connsiteY79" fmla="*/ 327704 h 1628057"/>
                <a:gd name="connsiteX80" fmla="*/ 349714 w 735559"/>
                <a:gd name="connsiteY80" fmla="*/ 359417 h 1628057"/>
                <a:gd name="connsiteX81" fmla="*/ 344428 w 735559"/>
                <a:gd name="connsiteY81" fmla="*/ 375274 h 1628057"/>
                <a:gd name="connsiteX82" fmla="*/ 333857 w 735559"/>
                <a:gd name="connsiteY82" fmla="*/ 391130 h 1628057"/>
                <a:gd name="connsiteX83" fmla="*/ 318000 w 735559"/>
                <a:gd name="connsiteY83" fmla="*/ 422844 h 1628057"/>
                <a:gd name="connsiteX84" fmla="*/ 307429 w 735559"/>
                <a:gd name="connsiteY84" fmla="*/ 702978 h 1628057"/>
                <a:gd name="connsiteX85" fmla="*/ 302144 w 735559"/>
                <a:gd name="connsiteY85" fmla="*/ 718834 h 1628057"/>
                <a:gd name="connsiteX86" fmla="*/ 291573 w 735559"/>
                <a:gd name="connsiteY86" fmla="*/ 771690 h 1628057"/>
                <a:gd name="connsiteX87" fmla="*/ 286287 w 735559"/>
                <a:gd name="connsiteY87" fmla="*/ 792832 h 1628057"/>
                <a:gd name="connsiteX88" fmla="*/ 281001 w 735559"/>
                <a:gd name="connsiteY88" fmla="*/ 808689 h 1628057"/>
                <a:gd name="connsiteX89" fmla="*/ 275716 w 735559"/>
                <a:gd name="connsiteY89" fmla="*/ 835116 h 1628057"/>
                <a:gd name="connsiteX90" fmla="*/ 270430 w 735559"/>
                <a:gd name="connsiteY90" fmla="*/ 872115 h 1628057"/>
                <a:gd name="connsiteX91" fmla="*/ 259859 w 735559"/>
                <a:gd name="connsiteY91" fmla="*/ 903829 h 1628057"/>
                <a:gd name="connsiteX92" fmla="*/ 244003 w 735559"/>
                <a:gd name="connsiteY92" fmla="*/ 983112 h 1628057"/>
                <a:gd name="connsiteX93" fmla="*/ 233432 w 735559"/>
                <a:gd name="connsiteY93" fmla="*/ 1014825 h 1628057"/>
                <a:gd name="connsiteX94" fmla="*/ 228146 w 735559"/>
                <a:gd name="connsiteY94" fmla="*/ 1030682 h 1628057"/>
                <a:gd name="connsiteX95" fmla="*/ 212289 w 735559"/>
                <a:gd name="connsiteY95" fmla="*/ 1083537 h 1628057"/>
                <a:gd name="connsiteX96" fmla="*/ 201718 w 735559"/>
                <a:gd name="connsiteY96" fmla="*/ 1109965 h 1628057"/>
                <a:gd name="connsiteX97" fmla="*/ 196433 w 735559"/>
                <a:gd name="connsiteY97" fmla="*/ 1131107 h 1628057"/>
                <a:gd name="connsiteX98" fmla="*/ 185862 w 735559"/>
                <a:gd name="connsiteY98" fmla="*/ 1162820 h 1628057"/>
                <a:gd name="connsiteX99" fmla="*/ 180576 w 735559"/>
                <a:gd name="connsiteY99" fmla="*/ 1178677 h 1628057"/>
                <a:gd name="connsiteX100" fmla="*/ 170005 w 735559"/>
                <a:gd name="connsiteY100" fmla="*/ 1194534 h 1628057"/>
                <a:gd name="connsiteX101" fmla="*/ 164719 w 735559"/>
                <a:gd name="connsiteY101" fmla="*/ 1220962 h 1628057"/>
                <a:gd name="connsiteX102" fmla="*/ 154148 w 735559"/>
                <a:gd name="connsiteY102" fmla="*/ 1252675 h 1628057"/>
                <a:gd name="connsiteX103" fmla="*/ 148863 w 735559"/>
                <a:gd name="connsiteY103" fmla="*/ 1273817 h 1628057"/>
                <a:gd name="connsiteX104" fmla="*/ 133006 w 735559"/>
                <a:gd name="connsiteY104" fmla="*/ 1294959 h 1628057"/>
                <a:gd name="connsiteX105" fmla="*/ 122435 w 735559"/>
                <a:gd name="connsiteY105" fmla="*/ 1331958 h 1628057"/>
                <a:gd name="connsiteX106" fmla="*/ 106578 w 735559"/>
                <a:gd name="connsiteY106" fmla="*/ 1379528 h 1628057"/>
                <a:gd name="connsiteX107" fmla="*/ 101293 w 735559"/>
                <a:gd name="connsiteY107" fmla="*/ 1395385 h 1628057"/>
                <a:gd name="connsiteX108" fmla="*/ 96007 w 735559"/>
                <a:gd name="connsiteY108" fmla="*/ 1416527 h 1628057"/>
                <a:gd name="connsiteX109" fmla="*/ 80151 w 735559"/>
                <a:gd name="connsiteY109" fmla="*/ 1432383 h 1628057"/>
                <a:gd name="connsiteX110" fmla="*/ 64294 w 735559"/>
                <a:gd name="connsiteY110" fmla="*/ 1464097 h 1628057"/>
                <a:gd name="connsiteX111" fmla="*/ 48437 w 735559"/>
                <a:gd name="connsiteY111" fmla="*/ 1490525 h 1628057"/>
                <a:gd name="connsiteX112" fmla="*/ 32581 w 735559"/>
                <a:gd name="connsiteY112" fmla="*/ 1522238 h 1628057"/>
                <a:gd name="connsiteX113" fmla="*/ 867 w 735559"/>
                <a:gd name="connsiteY113" fmla="*/ 1543380 h 162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735559" h="1628057">
                  <a:moveTo>
                    <a:pt x="867" y="1543380"/>
                  </a:moveTo>
                  <a:cubicBezTo>
                    <a:pt x="6153" y="1549547"/>
                    <a:pt x="50334" y="1549931"/>
                    <a:pt x="64294" y="1559237"/>
                  </a:cubicBezTo>
                  <a:cubicBezTo>
                    <a:pt x="84787" y="1572898"/>
                    <a:pt x="74124" y="1567799"/>
                    <a:pt x="96007" y="1575093"/>
                  </a:cubicBezTo>
                  <a:cubicBezTo>
                    <a:pt x="101293" y="1580379"/>
                    <a:pt x="105374" y="1587241"/>
                    <a:pt x="111864" y="1590950"/>
                  </a:cubicBezTo>
                  <a:cubicBezTo>
                    <a:pt x="118171" y="1594554"/>
                    <a:pt x="126204" y="1593684"/>
                    <a:pt x="133006" y="1596235"/>
                  </a:cubicBezTo>
                  <a:cubicBezTo>
                    <a:pt x="140384" y="1599002"/>
                    <a:pt x="146906" y="1603703"/>
                    <a:pt x="154148" y="1606807"/>
                  </a:cubicBezTo>
                  <a:cubicBezTo>
                    <a:pt x="159269" y="1609002"/>
                    <a:pt x="164719" y="1610330"/>
                    <a:pt x="170005" y="1612092"/>
                  </a:cubicBezTo>
                  <a:cubicBezTo>
                    <a:pt x="175526" y="1615772"/>
                    <a:pt x="192966" y="1629407"/>
                    <a:pt x="201718" y="1627949"/>
                  </a:cubicBezTo>
                  <a:cubicBezTo>
                    <a:pt x="207984" y="1626905"/>
                    <a:pt x="212289" y="1620902"/>
                    <a:pt x="217575" y="1617378"/>
                  </a:cubicBezTo>
                  <a:cubicBezTo>
                    <a:pt x="221099" y="1612092"/>
                    <a:pt x="225566" y="1607326"/>
                    <a:pt x="228146" y="1601521"/>
                  </a:cubicBezTo>
                  <a:cubicBezTo>
                    <a:pt x="232671" y="1591339"/>
                    <a:pt x="232536" y="1579079"/>
                    <a:pt x="238717" y="1569808"/>
                  </a:cubicBezTo>
                  <a:cubicBezTo>
                    <a:pt x="269015" y="1524360"/>
                    <a:pt x="232688" y="1581865"/>
                    <a:pt x="254574" y="1538094"/>
                  </a:cubicBezTo>
                  <a:cubicBezTo>
                    <a:pt x="257415" y="1532412"/>
                    <a:pt x="261621" y="1527523"/>
                    <a:pt x="265145" y="1522238"/>
                  </a:cubicBezTo>
                  <a:cubicBezTo>
                    <a:pt x="268669" y="1511667"/>
                    <a:pt x="269535" y="1499796"/>
                    <a:pt x="275716" y="1490525"/>
                  </a:cubicBezTo>
                  <a:cubicBezTo>
                    <a:pt x="279240" y="1485239"/>
                    <a:pt x="283707" y="1480473"/>
                    <a:pt x="286287" y="1474668"/>
                  </a:cubicBezTo>
                  <a:cubicBezTo>
                    <a:pt x="290812" y="1464486"/>
                    <a:pt x="293334" y="1453526"/>
                    <a:pt x="296858" y="1442955"/>
                  </a:cubicBezTo>
                  <a:lnTo>
                    <a:pt x="302144" y="1427098"/>
                  </a:lnTo>
                  <a:cubicBezTo>
                    <a:pt x="303906" y="1421812"/>
                    <a:pt x="304338" y="1415877"/>
                    <a:pt x="307429" y="1411241"/>
                  </a:cubicBezTo>
                  <a:cubicBezTo>
                    <a:pt x="324182" y="1386112"/>
                    <a:pt x="315990" y="1401413"/>
                    <a:pt x="328571" y="1363671"/>
                  </a:cubicBezTo>
                  <a:lnTo>
                    <a:pt x="333857" y="1347815"/>
                  </a:lnTo>
                  <a:cubicBezTo>
                    <a:pt x="340976" y="1305106"/>
                    <a:pt x="335753" y="1326272"/>
                    <a:pt x="349714" y="1284388"/>
                  </a:cubicBezTo>
                  <a:cubicBezTo>
                    <a:pt x="351476" y="1279102"/>
                    <a:pt x="352507" y="1273514"/>
                    <a:pt x="354999" y="1268531"/>
                  </a:cubicBezTo>
                  <a:cubicBezTo>
                    <a:pt x="358523" y="1261484"/>
                    <a:pt x="362644" y="1254705"/>
                    <a:pt x="365570" y="1247389"/>
                  </a:cubicBezTo>
                  <a:cubicBezTo>
                    <a:pt x="384440" y="1200214"/>
                    <a:pt x="366374" y="1230327"/>
                    <a:pt x="386712" y="1199819"/>
                  </a:cubicBezTo>
                  <a:cubicBezTo>
                    <a:pt x="390346" y="1181651"/>
                    <a:pt x="392307" y="1169668"/>
                    <a:pt x="397284" y="1152249"/>
                  </a:cubicBezTo>
                  <a:cubicBezTo>
                    <a:pt x="398815" y="1146892"/>
                    <a:pt x="401218" y="1141798"/>
                    <a:pt x="402569" y="1136393"/>
                  </a:cubicBezTo>
                  <a:cubicBezTo>
                    <a:pt x="404748" y="1127677"/>
                    <a:pt x="405491" y="1118632"/>
                    <a:pt x="407855" y="1109965"/>
                  </a:cubicBezTo>
                  <a:cubicBezTo>
                    <a:pt x="410787" y="1099215"/>
                    <a:pt x="414902" y="1088823"/>
                    <a:pt x="418426" y="1078252"/>
                  </a:cubicBezTo>
                  <a:cubicBezTo>
                    <a:pt x="420188" y="1072966"/>
                    <a:pt x="422360" y="1067800"/>
                    <a:pt x="423711" y="1062395"/>
                  </a:cubicBezTo>
                  <a:cubicBezTo>
                    <a:pt x="440236" y="996302"/>
                    <a:pt x="419117" y="1078475"/>
                    <a:pt x="434282" y="1025396"/>
                  </a:cubicBezTo>
                  <a:cubicBezTo>
                    <a:pt x="436278" y="1018411"/>
                    <a:pt x="437481" y="1011212"/>
                    <a:pt x="439568" y="1004254"/>
                  </a:cubicBezTo>
                  <a:cubicBezTo>
                    <a:pt x="442770" y="993581"/>
                    <a:pt x="446615" y="983112"/>
                    <a:pt x="450139" y="972541"/>
                  </a:cubicBezTo>
                  <a:cubicBezTo>
                    <a:pt x="451901" y="967255"/>
                    <a:pt x="453894" y="962041"/>
                    <a:pt x="455425" y="956684"/>
                  </a:cubicBezTo>
                  <a:cubicBezTo>
                    <a:pt x="458949" y="944351"/>
                    <a:pt x="462310" y="931971"/>
                    <a:pt x="465996" y="919685"/>
                  </a:cubicBezTo>
                  <a:cubicBezTo>
                    <a:pt x="467597" y="914349"/>
                    <a:pt x="470028" y="909258"/>
                    <a:pt x="471281" y="903829"/>
                  </a:cubicBezTo>
                  <a:cubicBezTo>
                    <a:pt x="475321" y="886322"/>
                    <a:pt x="476170" y="868019"/>
                    <a:pt x="481852" y="850973"/>
                  </a:cubicBezTo>
                  <a:cubicBezTo>
                    <a:pt x="485376" y="840402"/>
                    <a:pt x="488284" y="829606"/>
                    <a:pt x="492423" y="819260"/>
                  </a:cubicBezTo>
                  <a:cubicBezTo>
                    <a:pt x="495947" y="810451"/>
                    <a:pt x="499995" y="801833"/>
                    <a:pt x="502995" y="792832"/>
                  </a:cubicBezTo>
                  <a:cubicBezTo>
                    <a:pt x="505292" y="785941"/>
                    <a:pt x="506704" y="778781"/>
                    <a:pt x="508280" y="771690"/>
                  </a:cubicBezTo>
                  <a:cubicBezTo>
                    <a:pt x="513869" y="746538"/>
                    <a:pt x="515505" y="728876"/>
                    <a:pt x="524137" y="702978"/>
                  </a:cubicBezTo>
                  <a:cubicBezTo>
                    <a:pt x="549271" y="627572"/>
                    <a:pt x="524009" y="706065"/>
                    <a:pt x="539993" y="650122"/>
                  </a:cubicBezTo>
                  <a:cubicBezTo>
                    <a:pt x="541524" y="644765"/>
                    <a:pt x="543678" y="639602"/>
                    <a:pt x="545279" y="634266"/>
                  </a:cubicBezTo>
                  <a:cubicBezTo>
                    <a:pt x="548965" y="621980"/>
                    <a:pt x="552475" y="609642"/>
                    <a:pt x="555850" y="597267"/>
                  </a:cubicBezTo>
                  <a:cubicBezTo>
                    <a:pt x="557761" y="590259"/>
                    <a:pt x="559140" y="583110"/>
                    <a:pt x="561136" y="576125"/>
                  </a:cubicBezTo>
                  <a:cubicBezTo>
                    <a:pt x="571260" y="540691"/>
                    <a:pt x="564431" y="580781"/>
                    <a:pt x="576992" y="517983"/>
                  </a:cubicBezTo>
                  <a:cubicBezTo>
                    <a:pt x="578754" y="509174"/>
                    <a:pt x="579914" y="500223"/>
                    <a:pt x="582278" y="491556"/>
                  </a:cubicBezTo>
                  <a:cubicBezTo>
                    <a:pt x="585210" y="480806"/>
                    <a:pt x="589325" y="470413"/>
                    <a:pt x="592849" y="459842"/>
                  </a:cubicBezTo>
                  <a:cubicBezTo>
                    <a:pt x="594611" y="454557"/>
                    <a:pt x="596783" y="449391"/>
                    <a:pt x="598134" y="443986"/>
                  </a:cubicBezTo>
                  <a:cubicBezTo>
                    <a:pt x="603325" y="423223"/>
                    <a:pt x="605414" y="412571"/>
                    <a:pt x="613991" y="391130"/>
                  </a:cubicBezTo>
                  <a:cubicBezTo>
                    <a:pt x="617515" y="382321"/>
                    <a:pt x="621562" y="373704"/>
                    <a:pt x="624562" y="364703"/>
                  </a:cubicBezTo>
                  <a:cubicBezTo>
                    <a:pt x="627947" y="354547"/>
                    <a:pt x="630045" y="337881"/>
                    <a:pt x="635133" y="327704"/>
                  </a:cubicBezTo>
                  <a:cubicBezTo>
                    <a:pt x="637974" y="322022"/>
                    <a:pt x="643124" y="317652"/>
                    <a:pt x="645704" y="311847"/>
                  </a:cubicBezTo>
                  <a:cubicBezTo>
                    <a:pt x="650229" y="301665"/>
                    <a:pt x="652751" y="290705"/>
                    <a:pt x="656275" y="280134"/>
                  </a:cubicBezTo>
                  <a:lnTo>
                    <a:pt x="661561" y="264277"/>
                  </a:lnTo>
                  <a:cubicBezTo>
                    <a:pt x="663323" y="258991"/>
                    <a:pt x="663504" y="252877"/>
                    <a:pt x="666847" y="248420"/>
                  </a:cubicBezTo>
                  <a:cubicBezTo>
                    <a:pt x="672132" y="241373"/>
                    <a:pt x="678034" y="234748"/>
                    <a:pt x="682703" y="227278"/>
                  </a:cubicBezTo>
                  <a:cubicBezTo>
                    <a:pt x="686879" y="220596"/>
                    <a:pt x="690348" y="213452"/>
                    <a:pt x="693274" y="206136"/>
                  </a:cubicBezTo>
                  <a:cubicBezTo>
                    <a:pt x="697412" y="195790"/>
                    <a:pt x="697664" y="183694"/>
                    <a:pt x="703845" y="174423"/>
                  </a:cubicBezTo>
                  <a:lnTo>
                    <a:pt x="714417" y="158566"/>
                  </a:lnTo>
                  <a:cubicBezTo>
                    <a:pt x="716179" y="151519"/>
                    <a:pt x="716841" y="144101"/>
                    <a:pt x="719702" y="137424"/>
                  </a:cubicBezTo>
                  <a:cubicBezTo>
                    <a:pt x="722204" y="131585"/>
                    <a:pt x="728264" y="127594"/>
                    <a:pt x="730273" y="121567"/>
                  </a:cubicBezTo>
                  <a:cubicBezTo>
                    <a:pt x="733662" y="111400"/>
                    <a:pt x="733797" y="100425"/>
                    <a:pt x="735559" y="89854"/>
                  </a:cubicBezTo>
                  <a:cubicBezTo>
                    <a:pt x="733797" y="70474"/>
                    <a:pt x="736818" y="50040"/>
                    <a:pt x="730273" y="31713"/>
                  </a:cubicBezTo>
                  <a:cubicBezTo>
                    <a:pt x="725196" y="17497"/>
                    <a:pt x="685893" y="8110"/>
                    <a:pt x="677418" y="5285"/>
                  </a:cubicBezTo>
                  <a:lnTo>
                    <a:pt x="661561" y="0"/>
                  </a:lnTo>
                  <a:cubicBezTo>
                    <a:pt x="629848" y="1762"/>
                    <a:pt x="597864" y="793"/>
                    <a:pt x="566421" y="5285"/>
                  </a:cubicBezTo>
                  <a:cubicBezTo>
                    <a:pt x="560132" y="6183"/>
                    <a:pt x="556246" y="13015"/>
                    <a:pt x="550564" y="15856"/>
                  </a:cubicBezTo>
                  <a:cubicBezTo>
                    <a:pt x="506798" y="37740"/>
                    <a:pt x="564296" y="1417"/>
                    <a:pt x="518851" y="31713"/>
                  </a:cubicBezTo>
                  <a:cubicBezTo>
                    <a:pt x="517089" y="36999"/>
                    <a:pt x="516272" y="42700"/>
                    <a:pt x="513566" y="47570"/>
                  </a:cubicBezTo>
                  <a:cubicBezTo>
                    <a:pt x="507396" y="58676"/>
                    <a:pt x="492423" y="79283"/>
                    <a:pt x="492423" y="79283"/>
                  </a:cubicBezTo>
                  <a:lnTo>
                    <a:pt x="476567" y="126853"/>
                  </a:lnTo>
                  <a:cubicBezTo>
                    <a:pt x="474805" y="132138"/>
                    <a:pt x="472632" y="137304"/>
                    <a:pt x="471281" y="142709"/>
                  </a:cubicBezTo>
                  <a:cubicBezTo>
                    <a:pt x="469519" y="149757"/>
                    <a:pt x="467992" y="156867"/>
                    <a:pt x="465996" y="163852"/>
                  </a:cubicBezTo>
                  <a:cubicBezTo>
                    <a:pt x="464465" y="169209"/>
                    <a:pt x="462241" y="174351"/>
                    <a:pt x="460710" y="179708"/>
                  </a:cubicBezTo>
                  <a:cubicBezTo>
                    <a:pt x="458714" y="186693"/>
                    <a:pt x="457512" y="193893"/>
                    <a:pt x="455425" y="200851"/>
                  </a:cubicBezTo>
                  <a:cubicBezTo>
                    <a:pt x="452223" y="211524"/>
                    <a:pt x="447557" y="221754"/>
                    <a:pt x="444854" y="232564"/>
                  </a:cubicBezTo>
                  <a:cubicBezTo>
                    <a:pt x="443092" y="239611"/>
                    <a:pt x="442817" y="247209"/>
                    <a:pt x="439568" y="253706"/>
                  </a:cubicBezTo>
                  <a:cubicBezTo>
                    <a:pt x="419304" y="294232"/>
                    <a:pt x="426796" y="276608"/>
                    <a:pt x="402569" y="295990"/>
                  </a:cubicBezTo>
                  <a:cubicBezTo>
                    <a:pt x="381838" y="312575"/>
                    <a:pt x="403680" y="302669"/>
                    <a:pt x="376141" y="311847"/>
                  </a:cubicBezTo>
                  <a:cubicBezTo>
                    <a:pt x="370856" y="317133"/>
                    <a:pt x="363915" y="321170"/>
                    <a:pt x="360285" y="327704"/>
                  </a:cubicBezTo>
                  <a:cubicBezTo>
                    <a:pt x="354874" y="337445"/>
                    <a:pt x="353238" y="348846"/>
                    <a:pt x="349714" y="359417"/>
                  </a:cubicBezTo>
                  <a:cubicBezTo>
                    <a:pt x="347952" y="364703"/>
                    <a:pt x="347519" y="370638"/>
                    <a:pt x="344428" y="375274"/>
                  </a:cubicBezTo>
                  <a:cubicBezTo>
                    <a:pt x="340904" y="380559"/>
                    <a:pt x="336698" y="385448"/>
                    <a:pt x="333857" y="391130"/>
                  </a:cubicBezTo>
                  <a:cubicBezTo>
                    <a:pt x="311971" y="434901"/>
                    <a:pt x="348298" y="377396"/>
                    <a:pt x="318000" y="422844"/>
                  </a:cubicBezTo>
                  <a:cubicBezTo>
                    <a:pt x="284512" y="523313"/>
                    <a:pt x="318223" y="416940"/>
                    <a:pt x="307429" y="702978"/>
                  </a:cubicBezTo>
                  <a:cubicBezTo>
                    <a:pt x="307219" y="708545"/>
                    <a:pt x="303397" y="713405"/>
                    <a:pt x="302144" y="718834"/>
                  </a:cubicBezTo>
                  <a:cubicBezTo>
                    <a:pt x="298104" y="736341"/>
                    <a:pt x="295931" y="754259"/>
                    <a:pt x="291573" y="771690"/>
                  </a:cubicBezTo>
                  <a:cubicBezTo>
                    <a:pt x="289811" y="778737"/>
                    <a:pt x="288283" y="785847"/>
                    <a:pt x="286287" y="792832"/>
                  </a:cubicBezTo>
                  <a:cubicBezTo>
                    <a:pt x="284756" y="798189"/>
                    <a:pt x="282352" y="803284"/>
                    <a:pt x="281001" y="808689"/>
                  </a:cubicBezTo>
                  <a:cubicBezTo>
                    <a:pt x="278822" y="817404"/>
                    <a:pt x="277193" y="826255"/>
                    <a:pt x="275716" y="835116"/>
                  </a:cubicBezTo>
                  <a:cubicBezTo>
                    <a:pt x="273668" y="847405"/>
                    <a:pt x="273231" y="859976"/>
                    <a:pt x="270430" y="872115"/>
                  </a:cubicBezTo>
                  <a:cubicBezTo>
                    <a:pt x="267924" y="882973"/>
                    <a:pt x="259859" y="903829"/>
                    <a:pt x="259859" y="903829"/>
                  </a:cubicBezTo>
                  <a:cubicBezTo>
                    <a:pt x="255433" y="934813"/>
                    <a:pt x="254197" y="952529"/>
                    <a:pt x="244003" y="983112"/>
                  </a:cubicBezTo>
                  <a:lnTo>
                    <a:pt x="233432" y="1014825"/>
                  </a:lnTo>
                  <a:cubicBezTo>
                    <a:pt x="231670" y="1020111"/>
                    <a:pt x="229497" y="1025277"/>
                    <a:pt x="228146" y="1030682"/>
                  </a:cubicBezTo>
                  <a:cubicBezTo>
                    <a:pt x="222954" y="1051448"/>
                    <a:pt x="220867" y="1062092"/>
                    <a:pt x="212289" y="1083537"/>
                  </a:cubicBezTo>
                  <a:cubicBezTo>
                    <a:pt x="208765" y="1092346"/>
                    <a:pt x="204718" y="1100964"/>
                    <a:pt x="201718" y="1109965"/>
                  </a:cubicBezTo>
                  <a:cubicBezTo>
                    <a:pt x="199421" y="1116856"/>
                    <a:pt x="198520" y="1124149"/>
                    <a:pt x="196433" y="1131107"/>
                  </a:cubicBezTo>
                  <a:cubicBezTo>
                    <a:pt x="193231" y="1141780"/>
                    <a:pt x="189386" y="1152249"/>
                    <a:pt x="185862" y="1162820"/>
                  </a:cubicBezTo>
                  <a:cubicBezTo>
                    <a:pt x="184100" y="1168106"/>
                    <a:pt x="183667" y="1174041"/>
                    <a:pt x="180576" y="1178677"/>
                  </a:cubicBezTo>
                  <a:lnTo>
                    <a:pt x="170005" y="1194534"/>
                  </a:lnTo>
                  <a:cubicBezTo>
                    <a:pt x="168243" y="1203343"/>
                    <a:pt x="167083" y="1212295"/>
                    <a:pt x="164719" y="1220962"/>
                  </a:cubicBezTo>
                  <a:cubicBezTo>
                    <a:pt x="161787" y="1231712"/>
                    <a:pt x="156850" y="1241865"/>
                    <a:pt x="154148" y="1252675"/>
                  </a:cubicBezTo>
                  <a:cubicBezTo>
                    <a:pt x="152386" y="1259722"/>
                    <a:pt x="152112" y="1267320"/>
                    <a:pt x="148863" y="1273817"/>
                  </a:cubicBezTo>
                  <a:cubicBezTo>
                    <a:pt x="144923" y="1281696"/>
                    <a:pt x="138292" y="1287912"/>
                    <a:pt x="133006" y="1294959"/>
                  </a:cubicBezTo>
                  <a:cubicBezTo>
                    <a:pt x="115232" y="1348288"/>
                    <a:pt x="142361" y="1265540"/>
                    <a:pt x="122435" y="1331958"/>
                  </a:cubicBezTo>
                  <a:cubicBezTo>
                    <a:pt x="122423" y="1331996"/>
                    <a:pt x="109227" y="1371581"/>
                    <a:pt x="106578" y="1379528"/>
                  </a:cubicBezTo>
                  <a:cubicBezTo>
                    <a:pt x="104816" y="1384814"/>
                    <a:pt x="102644" y="1389980"/>
                    <a:pt x="101293" y="1395385"/>
                  </a:cubicBezTo>
                  <a:cubicBezTo>
                    <a:pt x="99531" y="1402432"/>
                    <a:pt x="99611" y="1410220"/>
                    <a:pt x="96007" y="1416527"/>
                  </a:cubicBezTo>
                  <a:cubicBezTo>
                    <a:pt x="92299" y="1423017"/>
                    <a:pt x="85436" y="1427098"/>
                    <a:pt x="80151" y="1432383"/>
                  </a:cubicBezTo>
                  <a:cubicBezTo>
                    <a:pt x="66866" y="1472237"/>
                    <a:pt x="84786" y="1423115"/>
                    <a:pt x="64294" y="1464097"/>
                  </a:cubicBezTo>
                  <a:cubicBezTo>
                    <a:pt x="50571" y="1491542"/>
                    <a:pt x="69084" y="1469876"/>
                    <a:pt x="48437" y="1490525"/>
                  </a:cubicBezTo>
                  <a:cubicBezTo>
                    <a:pt x="43140" y="1506416"/>
                    <a:pt x="43965" y="1508577"/>
                    <a:pt x="32581" y="1522238"/>
                  </a:cubicBezTo>
                  <a:cubicBezTo>
                    <a:pt x="15478" y="1542761"/>
                    <a:pt x="-4419" y="1537213"/>
                    <a:pt x="867" y="1543380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4535001" y="2325063"/>
              <a:ext cx="718835" cy="1919233"/>
            </a:xfrm>
            <a:custGeom>
              <a:avLst/>
              <a:gdLst>
                <a:gd name="connsiteX0" fmla="*/ 26428 w 718835"/>
                <a:gd name="connsiteY0" fmla="*/ 1707811 h 1919233"/>
                <a:gd name="connsiteX1" fmla="*/ 10571 w 718835"/>
                <a:gd name="connsiteY1" fmla="*/ 1750095 h 1919233"/>
                <a:gd name="connsiteX2" fmla="*/ 0 w 718835"/>
                <a:gd name="connsiteY2" fmla="*/ 1813522 h 1919233"/>
                <a:gd name="connsiteX3" fmla="*/ 10571 w 718835"/>
                <a:gd name="connsiteY3" fmla="*/ 1882234 h 1919233"/>
                <a:gd name="connsiteX4" fmla="*/ 21142 w 718835"/>
                <a:gd name="connsiteY4" fmla="*/ 1898091 h 1919233"/>
                <a:gd name="connsiteX5" fmla="*/ 58141 w 718835"/>
                <a:gd name="connsiteY5" fmla="*/ 1919233 h 1919233"/>
                <a:gd name="connsiteX6" fmla="*/ 121568 w 718835"/>
                <a:gd name="connsiteY6" fmla="*/ 1913947 h 1919233"/>
                <a:gd name="connsiteX7" fmla="*/ 137424 w 718835"/>
                <a:gd name="connsiteY7" fmla="*/ 1908662 h 1919233"/>
                <a:gd name="connsiteX8" fmla="*/ 174423 w 718835"/>
                <a:gd name="connsiteY8" fmla="*/ 1898091 h 1919233"/>
                <a:gd name="connsiteX9" fmla="*/ 221993 w 718835"/>
                <a:gd name="connsiteY9" fmla="*/ 1871663 h 1919233"/>
                <a:gd name="connsiteX10" fmla="*/ 237850 w 718835"/>
                <a:gd name="connsiteY10" fmla="*/ 1855806 h 1919233"/>
                <a:gd name="connsiteX11" fmla="*/ 258992 w 718835"/>
                <a:gd name="connsiteY11" fmla="*/ 1818808 h 1919233"/>
                <a:gd name="connsiteX12" fmla="*/ 269563 w 718835"/>
                <a:gd name="connsiteY12" fmla="*/ 1802951 h 1919233"/>
                <a:gd name="connsiteX13" fmla="*/ 285420 w 718835"/>
                <a:gd name="connsiteY13" fmla="*/ 1771238 h 1919233"/>
                <a:gd name="connsiteX14" fmla="*/ 306562 w 718835"/>
                <a:gd name="connsiteY14" fmla="*/ 1723668 h 1919233"/>
                <a:gd name="connsiteX15" fmla="*/ 322419 w 718835"/>
                <a:gd name="connsiteY15" fmla="*/ 1686669 h 1919233"/>
                <a:gd name="connsiteX16" fmla="*/ 327704 w 718835"/>
                <a:gd name="connsiteY16" fmla="*/ 1670812 h 1919233"/>
                <a:gd name="connsiteX17" fmla="*/ 338275 w 718835"/>
                <a:gd name="connsiteY17" fmla="*/ 1654955 h 1919233"/>
                <a:gd name="connsiteX18" fmla="*/ 348846 w 718835"/>
                <a:gd name="connsiteY18" fmla="*/ 1617957 h 1919233"/>
                <a:gd name="connsiteX19" fmla="*/ 359417 w 718835"/>
                <a:gd name="connsiteY19" fmla="*/ 1602100 h 1919233"/>
                <a:gd name="connsiteX20" fmla="*/ 364703 w 718835"/>
                <a:gd name="connsiteY20" fmla="*/ 1586243 h 1919233"/>
                <a:gd name="connsiteX21" fmla="*/ 375274 w 718835"/>
                <a:gd name="connsiteY21" fmla="*/ 1565101 h 1919233"/>
                <a:gd name="connsiteX22" fmla="*/ 391131 w 718835"/>
                <a:gd name="connsiteY22" fmla="*/ 1528102 h 1919233"/>
                <a:gd name="connsiteX23" fmla="*/ 396416 w 718835"/>
                <a:gd name="connsiteY23" fmla="*/ 1480532 h 1919233"/>
                <a:gd name="connsiteX24" fmla="*/ 406987 w 718835"/>
                <a:gd name="connsiteY24" fmla="*/ 1448819 h 1919233"/>
                <a:gd name="connsiteX25" fmla="*/ 422844 w 718835"/>
                <a:gd name="connsiteY25" fmla="*/ 1390678 h 1919233"/>
                <a:gd name="connsiteX26" fmla="*/ 428130 w 718835"/>
                <a:gd name="connsiteY26" fmla="*/ 1374821 h 1919233"/>
                <a:gd name="connsiteX27" fmla="*/ 438701 w 718835"/>
                <a:gd name="connsiteY27" fmla="*/ 1358965 h 1919233"/>
                <a:gd name="connsiteX28" fmla="*/ 449272 w 718835"/>
                <a:gd name="connsiteY28" fmla="*/ 1327251 h 1919233"/>
                <a:gd name="connsiteX29" fmla="*/ 470414 w 718835"/>
                <a:gd name="connsiteY29" fmla="*/ 1290253 h 1919233"/>
                <a:gd name="connsiteX30" fmla="*/ 486271 w 718835"/>
                <a:gd name="connsiteY30" fmla="*/ 1253254 h 1919233"/>
                <a:gd name="connsiteX31" fmla="*/ 491556 w 718835"/>
                <a:gd name="connsiteY31" fmla="*/ 1232112 h 1919233"/>
                <a:gd name="connsiteX32" fmla="*/ 512698 w 718835"/>
                <a:gd name="connsiteY32" fmla="*/ 1200398 h 1919233"/>
                <a:gd name="connsiteX33" fmla="*/ 533841 w 718835"/>
                <a:gd name="connsiteY33" fmla="*/ 1136972 h 1919233"/>
                <a:gd name="connsiteX34" fmla="*/ 549697 w 718835"/>
                <a:gd name="connsiteY34" fmla="*/ 1089402 h 1919233"/>
                <a:gd name="connsiteX35" fmla="*/ 554983 w 718835"/>
                <a:gd name="connsiteY35" fmla="*/ 1073545 h 1919233"/>
                <a:gd name="connsiteX36" fmla="*/ 560268 w 718835"/>
                <a:gd name="connsiteY36" fmla="*/ 930835 h 1919233"/>
                <a:gd name="connsiteX37" fmla="*/ 565554 w 718835"/>
                <a:gd name="connsiteY37" fmla="*/ 909693 h 1919233"/>
                <a:gd name="connsiteX38" fmla="*/ 576125 w 718835"/>
                <a:gd name="connsiteY38" fmla="*/ 851552 h 1919233"/>
                <a:gd name="connsiteX39" fmla="*/ 586696 w 718835"/>
                <a:gd name="connsiteY39" fmla="*/ 819839 h 1919233"/>
                <a:gd name="connsiteX40" fmla="*/ 591982 w 718835"/>
                <a:gd name="connsiteY40" fmla="*/ 803982 h 1919233"/>
                <a:gd name="connsiteX41" fmla="*/ 597267 w 718835"/>
                <a:gd name="connsiteY41" fmla="*/ 777554 h 1919233"/>
                <a:gd name="connsiteX42" fmla="*/ 607838 w 718835"/>
                <a:gd name="connsiteY42" fmla="*/ 761698 h 1919233"/>
                <a:gd name="connsiteX43" fmla="*/ 623695 w 718835"/>
                <a:gd name="connsiteY43" fmla="*/ 708842 h 1919233"/>
                <a:gd name="connsiteX44" fmla="*/ 634266 w 718835"/>
                <a:gd name="connsiteY44" fmla="*/ 692986 h 1919233"/>
                <a:gd name="connsiteX45" fmla="*/ 639552 w 718835"/>
                <a:gd name="connsiteY45" fmla="*/ 650701 h 1919233"/>
                <a:gd name="connsiteX46" fmla="*/ 650123 w 718835"/>
                <a:gd name="connsiteY46" fmla="*/ 497420 h 1919233"/>
                <a:gd name="connsiteX47" fmla="*/ 644837 w 718835"/>
                <a:gd name="connsiteY47" fmla="*/ 439279 h 1919233"/>
                <a:gd name="connsiteX48" fmla="*/ 634266 w 718835"/>
                <a:gd name="connsiteY48" fmla="*/ 407566 h 1919233"/>
                <a:gd name="connsiteX49" fmla="*/ 628981 w 718835"/>
                <a:gd name="connsiteY49" fmla="*/ 391709 h 1919233"/>
                <a:gd name="connsiteX50" fmla="*/ 644837 w 718835"/>
                <a:gd name="connsiteY50" fmla="*/ 248999 h 1919233"/>
                <a:gd name="connsiteX51" fmla="*/ 650123 w 718835"/>
                <a:gd name="connsiteY51" fmla="*/ 233143 h 1919233"/>
                <a:gd name="connsiteX52" fmla="*/ 655408 w 718835"/>
                <a:gd name="connsiteY52" fmla="*/ 217286 h 1919233"/>
                <a:gd name="connsiteX53" fmla="*/ 671265 w 718835"/>
                <a:gd name="connsiteY53" fmla="*/ 201429 h 1919233"/>
                <a:gd name="connsiteX54" fmla="*/ 687122 w 718835"/>
                <a:gd name="connsiteY54" fmla="*/ 175002 h 1919233"/>
                <a:gd name="connsiteX55" fmla="*/ 692407 w 718835"/>
                <a:gd name="connsiteY55" fmla="*/ 159145 h 1919233"/>
                <a:gd name="connsiteX56" fmla="*/ 702978 w 718835"/>
                <a:gd name="connsiteY56" fmla="*/ 143288 h 1919233"/>
                <a:gd name="connsiteX57" fmla="*/ 708264 w 718835"/>
                <a:gd name="connsiteY57" fmla="*/ 122146 h 1919233"/>
                <a:gd name="connsiteX58" fmla="*/ 718835 w 718835"/>
                <a:gd name="connsiteY58" fmla="*/ 90433 h 1919233"/>
                <a:gd name="connsiteX59" fmla="*/ 708264 w 718835"/>
                <a:gd name="connsiteY59" fmla="*/ 53434 h 1919233"/>
                <a:gd name="connsiteX60" fmla="*/ 697693 w 718835"/>
                <a:gd name="connsiteY60" fmla="*/ 37577 h 1919233"/>
                <a:gd name="connsiteX61" fmla="*/ 676550 w 718835"/>
                <a:gd name="connsiteY61" fmla="*/ 579 h 1919233"/>
                <a:gd name="connsiteX62" fmla="*/ 639552 w 718835"/>
                <a:gd name="connsiteY62" fmla="*/ 5864 h 1919233"/>
                <a:gd name="connsiteX63" fmla="*/ 591982 w 718835"/>
                <a:gd name="connsiteY63" fmla="*/ 32292 h 1919233"/>
                <a:gd name="connsiteX64" fmla="*/ 570839 w 718835"/>
                <a:gd name="connsiteY64" fmla="*/ 69291 h 1919233"/>
                <a:gd name="connsiteX65" fmla="*/ 554983 w 718835"/>
                <a:gd name="connsiteY65" fmla="*/ 122146 h 1919233"/>
                <a:gd name="connsiteX66" fmla="*/ 544412 w 718835"/>
                <a:gd name="connsiteY66" fmla="*/ 153860 h 1919233"/>
                <a:gd name="connsiteX67" fmla="*/ 539126 w 718835"/>
                <a:gd name="connsiteY67" fmla="*/ 169716 h 1919233"/>
                <a:gd name="connsiteX68" fmla="*/ 523270 w 718835"/>
                <a:gd name="connsiteY68" fmla="*/ 206715 h 1919233"/>
                <a:gd name="connsiteX69" fmla="*/ 517984 w 718835"/>
                <a:gd name="connsiteY69" fmla="*/ 285998 h 1919233"/>
                <a:gd name="connsiteX70" fmla="*/ 507413 w 718835"/>
                <a:gd name="connsiteY70" fmla="*/ 317712 h 1919233"/>
                <a:gd name="connsiteX71" fmla="*/ 496842 w 718835"/>
                <a:gd name="connsiteY71" fmla="*/ 354710 h 1919233"/>
                <a:gd name="connsiteX72" fmla="*/ 491556 w 718835"/>
                <a:gd name="connsiteY72" fmla="*/ 391709 h 1919233"/>
                <a:gd name="connsiteX73" fmla="*/ 486271 w 718835"/>
                <a:gd name="connsiteY73" fmla="*/ 412851 h 1919233"/>
                <a:gd name="connsiteX74" fmla="*/ 480985 w 718835"/>
                <a:gd name="connsiteY74" fmla="*/ 460421 h 1919233"/>
                <a:gd name="connsiteX75" fmla="*/ 470414 w 718835"/>
                <a:gd name="connsiteY75" fmla="*/ 497420 h 1919233"/>
                <a:gd name="connsiteX76" fmla="*/ 454557 w 718835"/>
                <a:gd name="connsiteY76" fmla="*/ 571418 h 1919233"/>
                <a:gd name="connsiteX77" fmla="*/ 443986 w 718835"/>
                <a:gd name="connsiteY77" fmla="*/ 587275 h 1919233"/>
                <a:gd name="connsiteX78" fmla="*/ 422844 w 718835"/>
                <a:gd name="connsiteY78" fmla="*/ 634845 h 1919233"/>
                <a:gd name="connsiteX79" fmla="*/ 417559 w 718835"/>
                <a:gd name="connsiteY79" fmla="*/ 666558 h 1919233"/>
                <a:gd name="connsiteX80" fmla="*/ 406987 w 718835"/>
                <a:gd name="connsiteY80" fmla="*/ 708842 h 1919233"/>
                <a:gd name="connsiteX81" fmla="*/ 396416 w 718835"/>
                <a:gd name="connsiteY81" fmla="*/ 724699 h 1919233"/>
                <a:gd name="connsiteX82" fmla="*/ 391131 w 718835"/>
                <a:gd name="connsiteY82" fmla="*/ 740555 h 1919233"/>
                <a:gd name="connsiteX83" fmla="*/ 380560 w 718835"/>
                <a:gd name="connsiteY83" fmla="*/ 751127 h 1919233"/>
                <a:gd name="connsiteX84" fmla="*/ 375274 w 718835"/>
                <a:gd name="connsiteY84" fmla="*/ 777554 h 1919233"/>
                <a:gd name="connsiteX85" fmla="*/ 364703 w 718835"/>
                <a:gd name="connsiteY85" fmla="*/ 798697 h 1919233"/>
                <a:gd name="connsiteX86" fmla="*/ 348846 w 718835"/>
                <a:gd name="connsiteY86" fmla="*/ 877980 h 1919233"/>
                <a:gd name="connsiteX87" fmla="*/ 343561 w 718835"/>
                <a:gd name="connsiteY87" fmla="*/ 909693 h 1919233"/>
                <a:gd name="connsiteX88" fmla="*/ 327704 w 718835"/>
                <a:gd name="connsiteY88" fmla="*/ 973120 h 1919233"/>
                <a:gd name="connsiteX89" fmla="*/ 322419 w 718835"/>
                <a:gd name="connsiteY89" fmla="*/ 994262 h 1919233"/>
                <a:gd name="connsiteX90" fmla="*/ 311848 w 718835"/>
                <a:gd name="connsiteY90" fmla="*/ 1025975 h 1919233"/>
                <a:gd name="connsiteX91" fmla="*/ 306562 w 718835"/>
                <a:gd name="connsiteY91" fmla="*/ 1052403 h 1919233"/>
                <a:gd name="connsiteX92" fmla="*/ 295991 w 718835"/>
                <a:gd name="connsiteY92" fmla="*/ 1084116 h 1919233"/>
                <a:gd name="connsiteX93" fmla="*/ 290705 w 718835"/>
                <a:gd name="connsiteY93" fmla="*/ 1110544 h 1919233"/>
                <a:gd name="connsiteX94" fmla="*/ 274849 w 718835"/>
                <a:gd name="connsiteY94" fmla="*/ 1163399 h 1919233"/>
                <a:gd name="connsiteX95" fmla="*/ 269563 w 718835"/>
                <a:gd name="connsiteY95" fmla="*/ 1195113 h 1919233"/>
                <a:gd name="connsiteX96" fmla="*/ 258992 w 718835"/>
                <a:gd name="connsiteY96" fmla="*/ 1242683 h 1919233"/>
                <a:gd name="connsiteX97" fmla="*/ 248421 w 718835"/>
                <a:gd name="connsiteY97" fmla="*/ 1274396 h 1919233"/>
                <a:gd name="connsiteX98" fmla="*/ 237850 w 718835"/>
                <a:gd name="connsiteY98" fmla="*/ 1306109 h 1919233"/>
                <a:gd name="connsiteX99" fmla="*/ 232564 w 718835"/>
                <a:gd name="connsiteY99" fmla="*/ 1321966 h 1919233"/>
                <a:gd name="connsiteX100" fmla="*/ 216708 w 718835"/>
                <a:gd name="connsiteY100" fmla="*/ 1374821 h 1919233"/>
                <a:gd name="connsiteX101" fmla="*/ 211422 w 718835"/>
                <a:gd name="connsiteY101" fmla="*/ 1390678 h 1919233"/>
                <a:gd name="connsiteX102" fmla="*/ 200851 w 718835"/>
                <a:gd name="connsiteY102" fmla="*/ 1406535 h 1919233"/>
                <a:gd name="connsiteX103" fmla="*/ 190280 w 718835"/>
                <a:gd name="connsiteY103" fmla="*/ 1469961 h 1919233"/>
                <a:gd name="connsiteX104" fmla="*/ 169138 w 718835"/>
                <a:gd name="connsiteY104" fmla="*/ 1501675 h 1919233"/>
                <a:gd name="connsiteX105" fmla="*/ 163852 w 718835"/>
                <a:gd name="connsiteY105" fmla="*/ 1533388 h 1919233"/>
                <a:gd name="connsiteX106" fmla="*/ 158567 w 718835"/>
                <a:gd name="connsiteY106" fmla="*/ 1549245 h 1919233"/>
                <a:gd name="connsiteX107" fmla="*/ 153281 w 718835"/>
                <a:gd name="connsiteY107" fmla="*/ 1586243 h 1919233"/>
                <a:gd name="connsiteX108" fmla="*/ 142710 w 718835"/>
                <a:gd name="connsiteY108" fmla="*/ 1602100 h 1919233"/>
                <a:gd name="connsiteX109" fmla="*/ 137424 w 718835"/>
                <a:gd name="connsiteY109" fmla="*/ 1617957 h 1919233"/>
                <a:gd name="connsiteX110" fmla="*/ 89854 w 718835"/>
                <a:gd name="connsiteY110" fmla="*/ 1676098 h 1919233"/>
                <a:gd name="connsiteX111" fmla="*/ 58141 w 718835"/>
                <a:gd name="connsiteY111" fmla="*/ 1697240 h 1919233"/>
                <a:gd name="connsiteX112" fmla="*/ 42285 w 718835"/>
                <a:gd name="connsiteY112" fmla="*/ 1707811 h 1919233"/>
                <a:gd name="connsiteX113" fmla="*/ 21142 w 718835"/>
                <a:gd name="connsiteY113" fmla="*/ 1713097 h 1919233"/>
                <a:gd name="connsiteX114" fmla="*/ 26428 w 718835"/>
                <a:gd name="connsiteY114" fmla="*/ 1707811 h 191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18835" h="1919233">
                  <a:moveTo>
                    <a:pt x="26428" y="1707811"/>
                  </a:moveTo>
                  <a:cubicBezTo>
                    <a:pt x="24666" y="1713977"/>
                    <a:pt x="12227" y="1741815"/>
                    <a:pt x="10571" y="1750095"/>
                  </a:cubicBezTo>
                  <a:cubicBezTo>
                    <a:pt x="6367" y="1771113"/>
                    <a:pt x="3524" y="1792380"/>
                    <a:pt x="0" y="1813522"/>
                  </a:cubicBezTo>
                  <a:cubicBezTo>
                    <a:pt x="1515" y="1828673"/>
                    <a:pt x="1048" y="1863188"/>
                    <a:pt x="10571" y="1882234"/>
                  </a:cubicBezTo>
                  <a:cubicBezTo>
                    <a:pt x="13412" y="1887916"/>
                    <a:pt x="16650" y="1893599"/>
                    <a:pt x="21142" y="1898091"/>
                  </a:cubicBezTo>
                  <a:cubicBezTo>
                    <a:pt x="28612" y="1905561"/>
                    <a:pt x="49851" y="1915088"/>
                    <a:pt x="58141" y="1919233"/>
                  </a:cubicBezTo>
                  <a:cubicBezTo>
                    <a:pt x="79283" y="1917471"/>
                    <a:pt x="100538" y="1916751"/>
                    <a:pt x="121568" y="1913947"/>
                  </a:cubicBezTo>
                  <a:cubicBezTo>
                    <a:pt x="127090" y="1913211"/>
                    <a:pt x="132067" y="1910193"/>
                    <a:pt x="137424" y="1908662"/>
                  </a:cubicBezTo>
                  <a:cubicBezTo>
                    <a:pt x="183881" y="1895389"/>
                    <a:pt x="136407" y="1910762"/>
                    <a:pt x="174423" y="1898091"/>
                  </a:cubicBezTo>
                  <a:cubicBezTo>
                    <a:pt x="210773" y="1873859"/>
                    <a:pt x="194084" y="1880967"/>
                    <a:pt x="221993" y="1871663"/>
                  </a:cubicBezTo>
                  <a:cubicBezTo>
                    <a:pt x="227279" y="1866377"/>
                    <a:pt x="233065" y="1861548"/>
                    <a:pt x="237850" y="1855806"/>
                  </a:cubicBezTo>
                  <a:cubicBezTo>
                    <a:pt x="249557" y="1841758"/>
                    <a:pt x="249592" y="1835258"/>
                    <a:pt x="258992" y="1818808"/>
                  </a:cubicBezTo>
                  <a:cubicBezTo>
                    <a:pt x="262144" y="1813292"/>
                    <a:pt x="266722" y="1808633"/>
                    <a:pt x="269563" y="1802951"/>
                  </a:cubicBezTo>
                  <a:cubicBezTo>
                    <a:pt x="291443" y="1759190"/>
                    <a:pt x="255129" y="1816673"/>
                    <a:pt x="285420" y="1771238"/>
                  </a:cubicBezTo>
                  <a:cubicBezTo>
                    <a:pt x="298000" y="1733498"/>
                    <a:pt x="289810" y="1748796"/>
                    <a:pt x="306562" y="1723668"/>
                  </a:cubicBezTo>
                  <a:cubicBezTo>
                    <a:pt x="317565" y="1679660"/>
                    <a:pt x="304167" y="1723175"/>
                    <a:pt x="322419" y="1686669"/>
                  </a:cubicBezTo>
                  <a:cubicBezTo>
                    <a:pt x="324911" y="1681686"/>
                    <a:pt x="325212" y="1675795"/>
                    <a:pt x="327704" y="1670812"/>
                  </a:cubicBezTo>
                  <a:cubicBezTo>
                    <a:pt x="330545" y="1665130"/>
                    <a:pt x="335434" y="1660637"/>
                    <a:pt x="338275" y="1654955"/>
                  </a:cubicBezTo>
                  <a:cubicBezTo>
                    <a:pt x="348566" y="1634373"/>
                    <a:pt x="338679" y="1641680"/>
                    <a:pt x="348846" y="1617957"/>
                  </a:cubicBezTo>
                  <a:cubicBezTo>
                    <a:pt x="351348" y="1612118"/>
                    <a:pt x="356576" y="1607782"/>
                    <a:pt x="359417" y="1602100"/>
                  </a:cubicBezTo>
                  <a:cubicBezTo>
                    <a:pt x="361909" y="1597117"/>
                    <a:pt x="362508" y="1591364"/>
                    <a:pt x="364703" y="1586243"/>
                  </a:cubicBezTo>
                  <a:cubicBezTo>
                    <a:pt x="367807" y="1579001"/>
                    <a:pt x="372507" y="1572478"/>
                    <a:pt x="375274" y="1565101"/>
                  </a:cubicBezTo>
                  <a:cubicBezTo>
                    <a:pt x="389902" y="1526094"/>
                    <a:pt x="369708" y="1560237"/>
                    <a:pt x="391131" y="1528102"/>
                  </a:cubicBezTo>
                  <a:cubicBezTo>
                    <a:pt x="392893" y="1512245"/>
                    <a:pt x="393287" y="1496176"/>
                    <a:pt x="396416" y="1480532"/>
                  </a:cubicBezTo>
                  <a:cubicBezTo>
                    <a:pt x="398601" y="1469606"/>
                    <a:pt x="404802" y="1459745"/>
                    <a:pt x="406987" y="1448819"/>
                  </a:cubicBezTo>
                  <a:cubicBezTo>
                    <a:pt x="414458" y="1411466"/>
                    <a:pt x="409432" y="1430912"/>
                    <a:pt x="422844" y="1390678"/>
                  </a:cubicBezTo>
                  <a:cubicBezTo>
                    <a:pt x="424606" y="1385392"/>
                    <a:pt x="425039" y="1379457"/>
                    <a:pt x="428130" y="1374821"/>
                  </a:cubicBezTo>
                  <a:lnTo>
                    <a:pt x="438701" y="1358965"/>
                  </a:lnTo>
                  <a:cubicBezTo>
                    <a:pt x="442225" y="1348394"/>
                    <a:pt x="443091" y="1336523"/>
                    <a:pt x="449272" y="1327251"/>
                  </a:cubicBezTo>
                  <a:cubicBezTo>
                    <a:pt x="458035" y="1314106"/>
                    <a:pt x="464666" y="1305582"/>
                    <a:pt x="470414" y="1290253"/>
                  </a:cubicBezTo>
                  <a:cubicBezTo>
                    <a:pt x="485042" y="1251247"/>
                    <a:pt x="464849" y="1285386"/>
                    <a:pt x="486271" y="1253254"/>
                  </a:cubicBezTo>
                  <a:cubicBezTo>
                    <a:pt x="488033" y="1246207"/>
                    <a:pt x="488307" y="1238609"/>
                    <a:pt x="491556" y="1232112"/>
                  </a:cubicBezTo>
                  <a:cubicBezTo>
                    <a:pt x="497238" y="1220748"/>
                    <a:pt x="508680" y="1212451"/>
                    <a:pt x="512698" y="1200398"/>
                  </a:cubicBezTo>
                  <a:lnTo>
                    <a:pt x="533841" y="1136972"/>
                  </a:lnTo>
                  <a:lnTo>
                    <a:pt x="549697" y="1089402"/>
                  </a:lnTo>
                  <a:lnTo>
                    <a:pt x="554983" y="1073545"/>
                  </a:lnTo>
                  <a:cubicBezTo>
                    <a:pt x="556745" y="1025975"/>
                    <a:pt x="557203" y="978339"/>
                    <a:pt x="560268" y="930835"/>
                  </a:cubicBezTo>
                  <a:cubicBezTo>
                    <a:pt x="560736" y="923586"/>
                    <a:pt x="564129" y="916816"/>
                    <a:pt x="565554" y="909693"/>
                  </a:cubicBezTo>
                  <a:cubicBezTo>
                    <a:pt x="568579" y="894567"/>
                    <a:pt x="571869" y="867155"/>
                    <a:pt x="576125" y="851552"/>
                  </a:cubicBezTo>
                  <a:cubicBezTo>
                    <a:pt x="579057" y="840802"/>
                    <a:pt x="583172" y="830410"/>
                    <a:pt x="586696" y="819839"/>
                  </a:cubicBezTo>
                  <a:cubicBezTo>
                    <a:pt x="588458" y="814553"/>
                    <a:pt x="590889" y="809445"/>
                    <a:pt x="591982" y="803982"/>
                  </a:cubicBezTo>
                  <a:cubicBezTo>
                    <a:pt x="593744" y="795173"/>
                    <a:pt x="594113" y="785966"/>
                    <a:pt x="597267" y="777554"/>
                  </a:cubicBezTo>
                  <a:cubicBezTo>
                    <a:pt x="599497" y="771606"/>
                    <a:pt x="604314" y="766983"/>
                    <a:pt x="607838" y="761698"/>
                  </a:cubicBezTo>
                  <a:cubicBezTo>
                    <a:pt x="610793" y="749881"/>
                    <a:pt x="618548" y="716562"/>
                    <a:pt x="623695" y="708842"/>
                  </a:cubicBezTo>
                  <a:lnTo>
                    <a:pt x="634266" y="692986"/>
                  </a:lnTo>
                  <a:cubicBezTo>
                    <a:pt x="636028" y="678891"/>
                    <a:pt x="638718" y="664881"/>
                    <a:pt x="639552" y="650701"/>
                  </a:cubicBezTo>
                  <a:cubicBezTo>
                    <a:pt x="648587" y="497102"/>
                    <a:pt x="629910" y="558055"/>
                    <a:pt x="650123" y="497420"/>
                  </a:cubicBezTo>
                  <a:cubicBezTo>
                    <a:pt x="648361" y="478040"/>
                    <a:pt x="648219" y="458443"/>
                    <a:pt x="644837" y="439279"/>
                  </a:cubicBezTo>
                  <a:cubicBezTo>
                    <a:pt x="642900" y="428306"/>
                    <a:pt x="637790" y="418137"/>
                    <a:pt x="634266" y="407566"/>
                  </a:cubicBezTo>
                  <a:lnTo>
                    <a:pt x="628981" y="391709"/>
                  </a:lnTo>
                  <a:cubicBezTo>
                    <a:pt x="634795" y="269596"/>
                    <a:pt x="622553" y="315849"/>
                    <a:pt x="644837" y="248999"/>
                  </a:cubicBezTo>
                  <a:lnTo>
                    <a:pt x="650123" y="233143"/>
                  </a:lnTo>
                  <a:cubicBezTo>
                    <a:pt x="651885" y="227857"/>
                    <a:pt x="651468" y="221226"/>
                    <a:pt x="655408" y="217286"/>
                  </a:cubicBezTo>
                  <a:lnTo>
                    <a:pt x="671265" y="201429"/>
                  </a:lnTo>
                  <a:cubicBezTo>
                    <a:pt x="686237" y="156510"/>
                    <a:pt x="665355" y="211280"/>
                    <a:pt x="687122" y="175002"/>
                  </a:cubicBezTo>
                  <a:cubicBezTo>
                    <a:pt x="689989" y="170224"/>
                    <a:pt x="689915" y="164128"/>
                    <a:pt x="692407" y="159145"/>
                  </a:cubicBezTo>
                  <a:cubicBezTo>
                    <a:pt x="695248" y="153463"/>
                    <a:pt x="699454" y="148574"/>
                    <a:pt x="702978" y="143288"/>
                  </a:cubicBezTo>
                  <a:cubicBezTo>
                    <a:pt x="704740" y="136241"/>
                    <a:pt x="706177" y="129104"/>
                    <a:pt x="708264" y="122146"/>
                  </a:cubicBezTo>
                  <a:cubicBezTo>
                    <a:pt x="711466" y="111473"/>
                    <a:pt x="718835" y="90433"/>
                    <a:pt x="718835" y="90433"/>
                  </a:cubicBezTo>
                  <a:cubicBezTo>
                    <a:pt x="717143" y="83665"/>
                    <a:pt x="712053" y="61013"/>
                    <a:pt x="708264" y="53434"/>
                  </a:cubicBezTo>
                  <a:cubicBezTo>
                    <a:pt x="705423" y="47752"/>
                    <a:pt x="701217" y="42863"/>
                    <a:pt x="697693" y="37577"/>
                  </a:cubicBezTo>
                  <a:cubicBezTo>
                    <a:pt x="694889" y="26363"/>
                    <a:pt x="693124" y="3894"/>
                    <a:pt x="676550" y="579"/>
                  </a:cubicBezTo>
                  <a:cubicBezTo>
                    <a:pt x="664334" y="-1864"/>
                    <a:pt x="651885" y="4102"/>
                    <a:pt x="639552" y="5864"/>
                  </a:cubicBezTo>
                  <a:cubicBezTo>
                    <a:pt x="603202" y="30096"/>
                    <a:pt x="619891" y="22988"/>
                    <a:pt x="591982" y="32292"/>
                  </a:cubicBezTo>
                  <a:cubicBezTo>
                    <a:pt x="575813" y="80795"/>
                    <a:pt x="602841" y="5288"/>
                    <a:pt x="570839" y="69291"/>
                  </a:cubicBezTo>
                  <a:cubicBezTo>
                    <a:pt x="561494" y="87981"/>
                    <a:pt x="560674" y="103176"/>
                    <a:pt x="554983" y="122146"/>
                  </a:cubicBezTo>
                  <a:cubicBezTo>
                    <a:pt x="551781" y="132819"/>
                    <a:pt x="547936" y="143289"/>
                    <a:pt x="544412" y="153860"/>
                  </a:cubicBezTo>
                  <a:cubicBezTo>
                    <a:pt x="542650" y="159145"/>
                    <a:pt x="541618" y="164733"/>
                    <a:pt x="539126" y="169716"/>
                  </a:cubicBezTo>
                  <a:cubicBezTo>
                    <a:pt x="526063" y="195841"/>
                    <a:pt x="531046" y="183383"/>
                    <a:pt x="523270" y="206715"/>
                  </a:cubicBezTo>
                  <a:cubicBezTo>
                    <a:pt x="521508" y="233143"/>
                    <a:pt x="521730" y="259778"/>
                    <a:pt x="517984" y="285998"/>
                  </a:cubicBezTo>
                  <a:cubicBezTo>
                    <a:pt x="516408" y="297029"/>
                    <a:pt x="510116" y="306902"/>
                    <a:pt x="507413" y="317712"/>
                  </a:cubicBezTo>
                  <a:cubicBezTo>
                    <a:pt x="500776" y="344259"/>
                    <a:pt x="504424" y="331962"/>
                    <a:pt x="496842" y="354710"/>
                  </a:cubicBezTo>
                  <a:cubicBezTo>
                    <a:pt x="495080" y="367043"/>
                    <a:pt x="493785" y="379452"/>
                    <a:pt x="491556" y="391709"/>
                  </a:cubicBezTo>
                  <a:cubicBezTo>
                    <a:pt x="490257" y="398856"/>
                    <a:pt x="487376" y="405671"/>
                    <a:pt x="486271" y="412851"/>
                  </a:cubicBezTo>
                  <a:cubicBezTo>
                    <a:pt x="483845" y="428620"/>
                    <a:pt x="483411" y="444652"/>
                    <a:pt x="480985" y="460421"/>
                  </a:cubicBezTo>
                  <a:cubicBezTo>
                    <a:pt x="479087" y="472755"/>
                    <a:pt x="474363" y="485573"/>
                    <a:pt x="470414" y="497420"/>
                  </a:cubicBezTo>
                  <a:cubicBezTo>
                    <a:pt x="468177" y="515312"/>
                    <a:pt x="466144" y="554037"/>
                    <a:pt x="454557" y="571418"/>
                  </a:cubicBezTo>
                  <a:lnTo>
                    <a:pt x="443986" y="587275"/>
                  </a:lnTo>
                  <a:cubicBezTo>
                    <a:pt x="431406" y="625015"/>
                    <a:pt x="439596" y="609717"/>
                    <a:pt x="422844" y="634845"/>
                  </a:cubicBezTo>
                  <a:cubicBezTo>
                    <a:pt x="421082" y="645416"/>
                    <a:pt x="419476" y="656014"/>
                    <a:pt x="417559" y="666558"/>
                  </a:cubicBezTo>
                  <a:cubicBezTo>
                    <a:pt x="415835" y="676038"/>
                    <a:pt x="412227" y="698361"/>
                    <a:pt x="406987" y="708842"/>
                  </a:cubicBezTo>
                  <a:cubicBezTo>
                    <a:pt x="404146" y="714524"/>
                    <a:pt x="399940" y="719413"/>
                    <a:pt x="396416" y="724699"/>
                  </a:cubicBezTo>
                  <a:cubicBezTo>
                    <a:pt x="394654" y="729984"/>
                    <a:pt x="393997" y="735778"/>
                    <a:pt x="391131" y="740555"/>
                  </a:cubicBezTo>
                  <a:cubicBezTo>
                    <a:pt x="388567" y="744828"/>
                    <a:pt x="382523" y="746546"/>
                    <a:pt x="380560" y="751127"/>
                  </a:cubicBezTo>
                  <a:cubicBezTo>
                    <a:pt x="377021" y="759384"/>
                    <a:pt x="378115" y="769032"/>
                    <a:pt x="375274" y="777554"/>
                  </a:cubicBezTo>
                  <a:cubicBezTo>
                    <a:pt x="372782" y="785029"/>
                    <a:pt x="368227" y="791649"/>
                    <a:pt x="364703" y="798697"/>
                  </a:cubicBezTo>
                  <a:cubicBezTo>
                    <a:pt x="352488" y="871981"/>
                    <a:pt x="368196" y="781224"/>
                    <a:pt x="348846" y="877980"/>
                  </a:cubicBezTo>
                  <a:cubicBezTo>
                    <a:pt x="346744" y="888489"/>
                    <a:pt x="345886" y="899231"/>
                    <a:pt x="343561" y="909693"/>
                  </a:cubicBezTo>
                  <a:cubicBezTo>
                    <a:pt x="338833" y="930967"/>
                    <a:pt x="332990" y="951978"/>
                    <a:pt x="327704" y="973120"/>
                  </a:cubicBezTo>
                  <a:cubicBezTo>
                    <a:pt x="325942" y="980167"/>
                    <a:pt x="324716" y="987371"/>
                    <a:pt x="322419" y="994262"/>
                  </a:cubicBezTo>
                  <a:cubicBezTo>
                    <a:pt x="318895" y="1004833"/>
                    <a:pt x="314033" y="1015049"/>
                    <a:pt x="311848" y="1025975"/>
                  </a:cubicBezTo>
                  <a:cubicBezTo>
                    <a:pt x="310086" y="1034784"/>
                    <a:pt x="308926" y="1043736"/>
                    <a:pt x="306562" y="1052403"/>
                  </a:cubicBezTo>
                  <a:cubicBezTo>
                    <a:pt x="303630" y="1063153"/>
                    <a:pt x="298176" y="1073190"/>
                    <a:pt x="295991" y="1084116"/>
                  </a:cubicBezTo>
                  <a:cubicBezTo>
                    <a:pt x="294229" y="1092925"/>
                    <a:pt x="293069" y="1101877"/>
                    <a:pt x="290705" y="1110544"/>
                  </a:cubicBezTo>
                  <a:cubicBezTo>
                    <a:pt x="280590" y="1147633"/>
                    <a:pt x="281042" y="1132435"/>
                    <a:pt x="274849" y="1163399"/>
                  </a:cubicBezTo>
                  <a:cubicBezTo>
                    <a:pt x="272747" y="1173908"/>
                    <a:pt x="271480" y="1184569"/>
                    <a:pt x="269563" y="1195113"/>
                  </a:cubicBezTo>
                  <a:cubicBezTo>
                    <a:pt x="267240" y="1207888"/>
                    <a:pt x="262909" y="1229625"/>
                    <a:pt x="258992" y="1242683"/>
                  </a:cubicBezTo>
                  <a:cubicBezTo>
                    <a:pt x="255790" y="1253356"/>
                    <a:pt x="251945" y="1263825"/>
                    <a:pt x="248421" y="1274396"/>
                  </a:cubicBezTo>
                  <a:lnTo>
                    <a:pt x="237850" y="1306109"/>
                  </a:lnTo>
                  <a:cubicBezTo>
                    <a:pt x="236088" y="1311395"/>
                    <a:pt x="233915" y="1316561"/>
                    <a:pt x="232564" y="1321966"/>
                  </a:cubicBezTo>
                  <a:cubicBezTo>
                    <a:pt x="224577" y="1353916"/>
                    <a:pt x="229575" y="1336220"/>
                    <a:pt x="216708" y="1374821"/>
                  </a:cubicBezTo>
                  <a:cubicBezTo>
                    <a:pt x="214946" y="1380107"/>
                    <a:pt x="214513" y="1386042"/>
                    <a:pt x="211422" y="1390678"/>
                  </a:cubicBezTo>
                  <a:lnTo>
                    <a:pt x="200851" y="1406535"/>
                  </a:lnTo>
                  <a:cubicBezTo>
                    <a:pt x="200356" y="1410498"/>
                    <a:pt x="196099" y="1458323"/>
                    <a:pt x="190280" y="1469961"/>
                  </a:cubicBezTo>
                  <a:cubicBezTo>
                    <a:pt x="184598" y="1481325"/>
                    <a:pt x="169138" y="1501675"/>
                    <a:pt x="169138" y="1501675"/>
                  </a:cubicBezTo>
                  <a:cubicBezTo>
                    <a:pt x="167376" y="1512246"/>
                    <a:pt x="166177" y="1522926"/>
                    <a:pt x="163852" y="1533388"/>
                  </a:cubicBezTo>
                  <a:cubicBezTo>
                    <a:pt x="162643" y="1538827"/>
                    <a:pt x="159660" y="1543782"/>
                    <a:pt x="158567" y="1549245"/>
                  </a:cubicBezTo>
                  <a:cubicBezTo>
                    <a:pt x="156124" y="1561461"/>
                    <a:pt x="156861" y="1574311"/>
                    <a:pt x="153281" y="1586243"/>
                  </a:cubicBezTo>
                  <a:cubicBezTo>
                    <a:pt x="151456" y="1592328"/>
                    <a:pt x="145551" y="1596418"/>
                    <a:pt x="142710" y="1602100"/>
                  </a:cubicBezTo>
                  <a:cubicBezTo>
                    <a:pt x="140218" y="1607083"/>
                    <a:pt x="140130" y="1613087"/>
                    <a:pt x="137424" y="1617957"/>
                  </a:cubicBezTo>
                  <a:cubicBezTo>
                    <a:pt x="127418" y="1635967"/>
                    <a:pt x="107569" y="1664288"/>
                    <a:pt x="89854" y="1676098"/>
                  </a:cubicBezTo>
                  <a:lnTo>
                    <a:pt x="58141" y="1697240"/>
                  </a:lnTo>
                  <a:cubicBezTo>
                    <a:pt x="52856" y="1700764"/>
                    <a:pt x="48448" y="1706270"/>
                    <a:pt x="42285" y="1707811"/>
                  </a:cubicBezTo>
                  <a:cubicBezTo>
                    <a:pt x="35237" y="1709573"/>
                    <a:pt x="27371" y="1709359"/>
                    <a:pt x="21142" y="1713097"/>
                  </a:cubicBezTo>
                  <a:cubicBezTo>
                    <a:pt x="17764" y="1715124"/>
                    <a:pt x="28190" y="1701645"/>
                    <a:pt x="26428" y="1707811"/>
                  </a:cubicBezTo>
                  <a:close/>
                </a:path>
              </a:pathLst>
            </a:cu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486400" y="4800600"/>
            <a:ext cx="2110001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Challenges:</a:t>
            </a:r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L</a:t>
            </a:r>
            <a:r>
              <a:rPr lang="en-US" b="1" dirty="0" smtClean="0"/>
              <a:t>ack of water.</a:t>
            </a:r>
          </a:p>
          <a:p>
            <a:r>
              <a:rPr lang="en-US" b="1" dirty="0" smtClean="0"/>
              <a:t>Population stress.</a:t>
            </a:r>
          </a:p>
          <a:p>
            <a:r>
              <a:rPr lang="en-US" b="1" dirty="0" smtClean="0"/>
              <a:t>Massive agriculture.</a:t>
            </a:r>
          </a:p>
          <a:p>
            <a:r>
              <a:rPr lang="en-US" b="1" dirty="0" smtClean="0"/>
              <a:t>Water distribution.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871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3" y="0"/>
            <a:ext cx="6776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Before starting, </a:t>
            </a:r>
          </a:p>
          <a:p>
            <a:r>
              <a:rPr lang="en-US" sz="4000" b="1" dirty="0" smtClean="0"/>
              <a:t>water resources at a glance:</a:t>
            </a:r>
            <a:endParaRPr lang="en-US" sz="4000" b="1" dirty="0"/>
          </a:p>
        </p:txBody>
      </p:sp>
      <p:pic>
        <p:nvPicPr>
          <p:cNvPr id="2052" name="Picture 4" descr="http://www.thewatertreatments.com/wp-content/uploads/hydrologic-cycle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97312"/>
            <a:ext cx="494347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9600" y="5055808"/>
            <a:ext cx="3876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Simplified water cycle</a:t>
            </a:r>
            <a:endParaRPr lang="en-US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152399" y="1683957"/>
            <a:ext cx="4943475" cy="3886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95876" y="1676400"/>
            <a:ext cx="397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Freshwater resources:</a:t>
            </a:r>
            <a:endParaRPr lang="en-US" sz="32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5105400" y="2293557"/>
            <a:ext cx="3754500" cy="830997"/>
            <a:chOff x="5105400" y="1981200"/>
            <a:chExt cx="3754500" cy="830997"/>
          </a:xfrm>
        </p:grpSpPr>
        <p:sp>
          <p:nvSpPr>
            <p:cNvPr id="13" name="TextBox 12"/>
            <p:cNvSpPr txBox="1"/>
            <p:nvPr/>
          </p:nvSpPr>
          <p:spPr>
            <a:xfrm>
              <a:off x="5105400" y="2181255"/>
              <a:ext cx="1724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Surface water</a:t>
              </a:r>
              <a:endParaRPr lang="en-US" sz="2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35050" y="1981200"/>
              <a:ext cx="1724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sz="1600" b="1" dirty="0" smtClean="0"/>
                <a:t>Easy to access</a:t>
              </a:r>
              <a:endParaRPr lang="en-US" sz="1600" b="1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600" b="1" dirty="0" smtClean="0"/>
                <a:t>High turnover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600" b="1" dirty="0" smtClean="0"/>
                <a:t>Easy to pollute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6705600" y="2194434"/>
              <a:ext cx="493776" cy="362199"/>
              <a:chOff x="6705600" y="2194434"/>
              <a:chExt cx="493776" cy="362199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 flipV="1">
                <a:off x="6720714" y="2194434"/>
                <a:ext cx="457200" cy="1828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endCxn id="16" idx="1"/>
              </p:cNvCxnSpPr>
              <p:nvPr/>
            </p:nvCxnSpPr>
            <p:spPr>
              <a:xfrm>
                <a:off x="6705600" y="2381310"/>
                <a:ext cx="49377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6705600" y="2373753"/>
                <a:ext cx="457200" cy="1828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/>
          <p:cNvGrpSpPr/>
          <p:nvPr/>
        </p:nvGrpSpPr>
        <p:grpSpPr>
          <a:xfrm>
            <a:off x="5105400" y="3367560"/>
            <a:ext cx="4038600" cy="830997"/>
            <a:chOff x="5105400" y="3055203"/>
            <a:chExt cx="4038600" cy="830997"/>
          </a:xfrm>
        </p:grpSpPr>
        <p:sp>
          <p:nvSpPr>
            <p:cNvPr id="14" name="TextBox 13"/>
            <p:cNvSpPr txBox="1"/>
            <p:nvPr/>
          </p:nvSpPr>
          <p:spPr>
            <a:xfrm>
              <a:off x="5105400" y="3200400"/>
              <a:ext cx="17248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Groundwater</a:t>
              </a:r>
              <a:endParaRPr lang="en-US" sz="2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29464" y="3055203"/>
              <a:ext cx="2014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sz="1600" b="1" dirty="0" smtClean="0"/>
                <a:t>Harder to access</a:t>
              </a:r>
              <a:endParaRPr lang="en-US" sz="1600" b="1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600" b="1" dirty="0" smtClean="0"/>
                <a:t>Low turnover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600" b="1" dirty="0" smtClean="0"/>
                <a:t>Harder to pollute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705600" y="3272730"/>
              <a:ext cx="493776" cy="362199"/>
              <a:chOff x="6705600" y="2194434"/>
              <a:chExt cx="493776" cy="362199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6720714" y="2194434"/>
                <a:ext cx="457200" cy="1828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6705600" y="2381310"/>
                <a:ext cx="49377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6705600" y="2373753"/>
                <a:ext cx="457200" cy="1828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/>
          <p:cNvGrpSpPr/>
          <p:nvPr/>
        </p:nvGrpSpPr>
        <p:grpSpPr>
          <a:xfrm>
            <a:off x="5105400" y="4541142"/>
            <a:ext cx="4041078" cy="830997"/>
            <a:chOff x="5105400" y="4228785"/>
            <a:chExt cx="4041078" cy="830997"/>
          </a:xfrm>
        </p:grpSpPr>
        <p:sp>
          <p:nvSpPr>
            <p:cNvPr id="15" name="TextBox 14"/>
            <p:cNvSpPr txBox="1"/>
            <p:nvPr/>
          </p:nvSpPr>
          <p:spPr>
            <a:xfrm>
              <a:off x="5105400" y="4324290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Recycling /</a:t>
              </a:r>
            </a:p>
            <a:p>
              <a:r>
                <a:rPr lang="en-US" sz="2000" b="1" dirty="0" smtClean="0"/>
                <a:t>Desalination</a:t>
              </a:r>
              <a:endParaRPr lang="en-US" sz="2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131942" y="4228785"/>
              <a:ext cx="20145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sz="1600" b="1" dirty="0" smtClean="0"/>
                <a:t>High technology</a:t>
              </a:r>
              <a:endParaRPr lang="en-US" sz="1600" b="1" dirty="0"/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600" b="1" dirty="0" smtClean="0"/>
                <a:t>High cost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600" b="1" dirty="0" smtClean="0"/>
                <a:t>High energy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6705600" y="4458015"/>
              <a:ext cx="493776" cy="362199"/>
              <a:chOff x="6705600" y="2194434"/>
              <a:chExt cx="493776" cy="362199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 flipV="1">
                <a:off x="6720714" y="2194434"/>
                <a:ext cx="457200" cy="1828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6705600" y="2381310"/>
                <a:ext cx="49377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6705600" y="2373753"/>
                <a:ext cx="457200" cy="1828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48" name="Oval 2047"/>
          <p:cNvSpPr/>
          <p:nvPr/>
        </p:nvSpPr>
        <p:spPr>
          <a:xfrm rot="327559">
            <a:off x="2853347" y="4356760"/>
            <a:ext cx="2252817" cy="5500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9" name="Oval 2048"/>
          <p:cNvSpPr/>
          <p:nvPr/>
        </p:nvSpPr>
        <p:spPr>
          <a:xfrm rot="188189">
            <a:off x="1479620" y="4728043"/>
            <a:ext cx="2258471" cy="4077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5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48" grpId="0" animBg="1"/>
      <p:bldP spid="20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123" y="0"/>
            <a:ext cx="6246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Israel natural water balance: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306219" y="5410200"/>
            <a:ext cx="2945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Problem!!!</a:t>
            </a:r>
            <a:endParaRPr lang="en-US" sz="4800" b="1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524000"/>
            <a:ext cx="9144000" cy="3333836"/>
            <a:chOff x="0" y="1524000"/>
            <a:chExt cx="9144000" cy="3333836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524000"/>
              <a:ext cx="4572000" cy="3333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4000"/>
              <a:ext cx="4572000" cy="3333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373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3" y="0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Solutions:</a:t>
            </a:r>
            <a:endParaRPr lang="en-US" sz="6000" b="1" dirty="0"/>
          </a:p>
        </p:txBody>
      </p:sp>
      <p:sp>
        <p:nvSpPr>
          <p:cNvPr id="5" name="Rectangle 4"/>
          <p:cNvSpPr/>
          <p:nvPr/>
        </p:nvSpPr>
        <p:spPr>
          <a:xfrm>
            <a:off x="122877" y="1015663"/>
            <a:ext cx="5086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Water transfer - National water carrier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7982"/>
            <a:ext cx="40005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150199"/>
            <a:ext cx="3968496" cy="283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17561" y="1472625"/>
            <a:ext cx="339310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 smtClean="0"/>
              <a:t>Max. flux: 450 Mm</a:t>
            </a:r>
            <a:r>
              <a:rPr lang="en-US" sz="1600" b="1" baseline="30000" dirty="0" smtClean="0"/>
              <a:t>3</a:t>
            </a:r>
            <a:r>
              <a:rPr lang="en-US" sz="1600" b="1" dirty="0" smtClean="0"/>
              <a:t>/year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/>
              <a:t>Energy :  4% of Israel consumption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5124450"/>
            <a:ext cx="444817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://upload.wikimedia.org/wikipedia/commons/thumb/5/54/National_Water_Carrier_of_Israel.svg/250px-National_Water_Carrier_of_Israel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0"/>
            <a:ext cx="2819400" cy="684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26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3" y="0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Solutions:</a:t>
            </a:r>
            <a:endParaRPr lang="en-US" sz="6000" b="1" dirty="0"/>
          </a:p>
        </p:txBody>
      </p:sp>
      <p:sp>
        <p:nvSpPr>
          <p:cNvPr id="5" name="Rectangle 4"/>
          <p:cNvSpPr/>
          <p:nvPr/>
        </p:nvSpPr>
        <p:spPr>
          <a:xfrm>
            <a:off x="122877" y="1015663"/>
            <a:ext cx="2471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Ground water use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561" y="1472625"/>
            <a:ext cx="511223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 smtClean="0"/>
              <a:t>Hundreds of wells all over </a:t>
            </a:r>
            <a:r>
              <a:rPr lang="en-US" sz="1600" b="1" dirty="0"/>
              <a:t>Israel supply 924 </a:t>
            </a:r>
            <a:r>
              <a:rPr lang="en-US" sz="1600" b="1" dirty="0" smtClean="0"/>
              <a:t>Mm</a:t>
            </a:r>
            <a:r>
              <a:rPr lang="en-US" sz="1600" b="1" baseline="30000" dirty="0" smtClean="0"/>
              <a:t>3</a:t>
            </a:r>
            <a:r>
              <a:rPr lang="en-US" sz="1600" b="1" dirty="0" smtClean="0"/>
              <a:t>/year.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1" y="2209798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09798"/>
            <a:ext cx="3165899" cy="422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1" y="4572001"/>
            <a:ext cx="2746313" cy="1862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14288"/>
            <a:ext cx="3267075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81800" y="609600"/>
            <a:ext cx="919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Wells in</a:t>
            </a:r>
          </a:p>
          <a:p>
            <a:r>
              <a:rPr lang="en-US" dirty="0" smtClean="0"/>
              <a:t>Israel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7561" y="1978398"/>
            <a:ext cx="7584234" cy="4498602"/>
            <a:chOff x="117561" y="2006969"/>
            <a:chExt cx="7584234" cy="4498602"/>
          </a:xfrm>
        </p:grpSpPr>
        <p:pic>
          <p:nvPicPr>
            <p:cNvPr id="1028" name="Picture 4" descr="C:\Users\urn218\AppData\Local\Microsoft\Windows\Temporary Internet Files\Content.Outlook\MSPXN8W7\2 (2)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561" y="2006969"/>
              <a:ext cx="6262593" cy="4498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>
              <a:off x="6380154" y="2006969"/>
              <a:ext cx="1321641" cy="73623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380154" y="2819400"/>
              <a:ext cx="1321641" cy="3686171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22877" y="2006969"/>
              <a:ext cx="6257277" cy="4498602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57200" y="6324600"/>
              <a:ext cx="2216477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338075" y="6012418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 km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977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3" y="0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Solutions:</a:t>
            </a:r>
            <a:endParaRPr lang="en-US" sz="6000" b="1" dirty="0"/>
          </a:p>
        </p:txBody>
      </p:sp>
      <p:sp>
        <p:nvSpPr>
          <p:cNvPr id="5" name="Rectangle 4"/>
          <p:cNvSpPr/>
          <p:nvPr/>
        </p:nvSpPr>
        <p:spPr>
          <a:xfrm>
            <a:off x="122877" y="1015663"/>
            <a:ext cx="1787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Desalination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561" y="1472625"/>
            <a:ext cx="5991897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 smtClean="0"/>
              <a:t>By 2020 will supply 50% of domestic and industrial consumption.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/>
              <a:t>High energy consumer.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/>
              <a:t>cost of $0.6 for 1m</a:t>
            </a:r>
            <a:r>
              <a:rPr lang="en-US" sz="1600" b="1" baseline="30000" dirty="0" smtClean="0"/>
              <a:t>3</a:t>
            </a:r>
            <a:r>
              <a:rPr lang="en-US" sz="1600" b="1" dirty="0" smtClean="0"/>
              <a:t>, while cost of unsupplied 1m</a:t>
            </a:r>
            <a:r>
              <a:rPr lang="en-US" sz="1600" b="1" baseline="30000" dirty="0" smtClean="0"/>
              <a:t>3 </a:t>
            </a:r>
            <a:r>
              <a:rPr lang="en-US" sz="1600" b="1" dirty="0" smtClean="0"/>
              <a:t>is $2.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/>
              <a:t>Contributes 300 Mm</a:t>
            </a:r>
            <a:r>
              <a:rPr lang="en-US" sz="1600" b="1" baseline="30000" dirty="0" smtClean="0"/>
              <a:t>3</a:t>
            </a:r>
            <a:r>
              <a:rPr lang="en-US" sz="1600" b="1" dirty="0" smtClean="0"/>
              <a:t>/year.</a:t>
            </a:r>
          </a:p>
        </p:txBody>
      </p:sp>
      <p:pic>
        <p:nvPicPr>
          <p:cNvPr id="6" name="Picture 4" descr="http://upload.wikimedia.org/wikipedia/commons/thumb/5/54/National_Water_Carrier_of_Israel.svg/250px-National_Water_Carrier_of_Israel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0"/>
            <a:ext cx="2819400" cy="684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6705600" y="1447800"/>
            <a:ext cx="865496" cy="5374944"/>
            <a:chOff x="6705600" y="1447800"/>
            <a:chExt cx="865496" cy="5374944"/>
          </a:xfrm>
        </p:grpSpPr>
        <p:sp>
          <p:nvSpPr>
            <p:cNvPr id="7" name="5-Point Star 6"/>
            <p:cNvSpPr/>
            <p:nvPr/>
          </p:nvSpPr>
          <p:spPr>
            <a:xfrm>
              <a:off x="6705600" y="2895600"/>
              <a:ext cx="228600" cy="2286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5-Point Star 7"/>
            <p:cNvSpPr/>
            <p:nvPr/>
          </p:nvSpPr>
          <p:spPr>
            <a:xfrm>
              <a:off x="6844352" y="2721592"/>
              <a:ext cx="228600" cy="2286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5-Point Star 8"/>
            <p:cNvSpPr/>
            <p:nvPr/>
          </p:nvSpPr>
          <p:spPr>
            <a:xfrm>
              <a:off x="6996752" y="2438400"/>
              <a:ext cx="228600" cy="2286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5-Point Star 9"/>
            <p:cNvSpPr/>
            <p:nvPr/>
          </p:nvSpPr>
          <p:spPr>
            <a:xfrm>
              <a:off x="7274256" y="1447800"/>
              <a:ext cx="228600" cy="2286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5-Point Star 10"/>
            <p:cNvSpPr/>
            <p:nvPr/>
          </p:nvSpPr>
          <p:spPr>
            <a:xfrm>
              <a:off x="7059304" y="2237096"/>
              <a:ext cx="228600" cy="2286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5-Point Star 11"/>
            <p:cNvSpPr/>
            <p:nvPr/>
          </p:nvSpPr>
          <p:spPr>
            <a:xfrm>
              <a:off x="7342496" y="6594144"/>
              <a:ext cx="228600" cy="228600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388" name="Picture 4" descr="http://www.tashtiot.co.il/wp-content/themes/arras/library/timthumb.php?src=http://www.tashtiot.co.il/wp-content/uploads/2010/05/Hadera.jpg&amp;w=630&amp;h=250&amp;zc=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124200"/>
            <a:ext cx="6000750" cy="2381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983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3" y="0"/>
            <a:ext cx="3365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Solutions:</a:t>
            </a:r>
            <a:endParaRPr lang="en-US" sz="6000" b="1" dirty="0"/>
          </a:p>
        </p:txBody>
      </p:sp>
      <p:sp>
        <p:nvSpPr>
          <p:cNvPr id="5" name="Rectangle 4"/>
          <p:cNvSpPr/>
          <p:nvPr/>
        </p:nvSpPr>
        <p:spPr>
          <a:xfrm>
            <a:off x="122877" y="1015663"/>
            <a:ext cx="2120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Sewage recycle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561" y="1472625"/>
            <a:ext cx="572175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1" dirty="0" smtClean="0"/>
              <a:t>More than 75% of the sewage in Israel is being treated.</a:t>
            </a:r>
          </a:p>
          <a:p>
            <a:pPr marL="285750" indent="-285750">
              <a:buFontTx/>
              <a:buChar char="-"/>
            </a:pPr>
            <a:r>
              <a:rPr lang="en-US" sz="1600" b="1" dirty="0" smtClean="0"/>
              <a:t>The treated sewage supply more than 30% of agricultural use.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Contributes </a:t>
            </a:r>
            <a:r>
              <a:rPr lang="en-US" sz="1600" b="1" dirty="0" smtClean="0"/>
              <a:t>335 Mm</a:t>
            </a:r>
            <a:r>
              <a:rPr lang="en-US" sz="1600" b="1" baseline="30000" dirty="0" smtClean="0"/>
              <a:t>3</a:t>
            </a:r>
            <a:r>
              <a:rPr lang="en-US" sz="1600" b="1" dirty="0" smtClean="0"/>
              <a:t>/year</a:t>
            </a:r>
            <a:endParaRPr lang="en-US" sz="1600" b="1" dirty="0"/>
          </a:p>
        </p:txBody>
      </p:sp>
      <p:pic>
        <p:nvPicPr>
          <p:cNvPr id="41986" name="Picture 2" descr="http://www.nrg.co.il/images/archive/300x225/295/7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438400"/>
            <a:ext cx="4267200" cy="3200400"/>
          </a:xfrm>
          <a:prstGeom prst="rect">
            <a:avLst/>
          </a:prstGeom>
          <a:noFill/>
        </p:spPr>
      </p:pic>
      <p:pic>
        <p:nvPicPr>
          <p:cNvPr id="6" name="Picture 4" descr="http://upload.wikimedia.org/wikipedia/commons/thumb/5/54/National_Water_Carrier_of_Israel.svg/250px-National_Water_Carrier_of_Israel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0"/>
            <a:ext cx="2819400" cy="684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osceles Triangle 6"/>
          <p:cNvSpPr/>
          <p:nvPr/>
        </p:nvSpPr>
        <p:spPr>
          <a:xfrm>
            <a:off x="6934200" y="2362200"/>
            <a:ext cx="3048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3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3" y="0"/>
            <a:ext cx="4601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Israel water balance:</a:t>
            </a:r>
            <a:endParaRPr lang="en-US" sz="4000" b="1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69164"/>
            <a:ext cx="4572000" cy="333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9164"/>
            <a:ext cx="4572000" cy="3336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334000" y="238884"/>
            <a:ext cx="3733800" cy="1361316"/>
            <a:chOff x="0" y="1524000"/>
            <a:chExt cx="9144000" cy="3333836"/>
          </a:xfrm>
        </p:grpSpPr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524000"/>
              <a:ext cx="4572000" cy="3333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24000"/>
              <a:ext cx="4572000" cy="3333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973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62000" y="112811"/>
            <a:ext cx="8915400" cy="7126189"/>
            <a:chOff x="762000" y="112811"/>
            <a:chExt cx="8915400" cy="7126189"/>
          </a:xfrm>
        </p:grpSpPr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855" y="266700"/>
              <a:ext cx="5931658" cy="697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1248" y="798195"/>
              <a:ext cx="1698863" cy="5909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Area (km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        &amp;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 smtClean="0">
                  <a:solidFill>
                    <a:srgbClr val="FF0000"/>
                  </a:solidFill>
                </a:rPr>
                <a:t>population</a:t>
              </a:r>
              <a:endParaRPr lang="en-US" sz="1400" dirty="0">
                <a:solidFill>
                  <a:srgbClr val="FF0000"/>
                </a:solidFill>
              </a:endParaRPr>
            </a:p>
            <a:p>
              <a:endParaRPr lang="en-US" sz="1400" dirty="0" smtClean="0"/>
            </a:p>
            <a:p>
              <a:r>
                <a:rPr lang="en-US" sz="1400" dirty="0" smtClean="0"/>
                <a:t>Available water per </a:t>
              </a:r>
            </a:p>
            <a:p>
              <a:r>
                <a:rPr lang="en-US" sz="1400" dirty="0" smtClean="0"/>
                <a:t>square km/year (m)</a:t>
              </a:r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/>
                <a:t>Available water per </a:t>
              </a:r>
            </a:p>
            <a:p>
              <a:r>
                <a:rPr lang="en-US" sz="1400" dirty="0" smtClean="0"/>
                <a:t>Capita/year </a:t>
              </a:r>
              <a:r>
                <a:rPr lang="en-US" sz="1400" dirty="0"/>
                <a:t>(</a:t>
              </a:r>
              <a:r>
                <a:rPr lang="en-US" sz="1400" dirty="0" smtClean="0"/>
                <a:t>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 smtClean="0"/>
                <a:t>Use of available </a:t>
              </a:r>
            </a:p>
            <a:p>
              <a:r>
                <a:rPr lang="en-US" sz="1400" dirty="0" smtClean="0"/>
                <a:t>water (%)</a:t>
              </a:r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Water use per capita</a:t>
              </a:r>
            </a:p>
            <a:p>
              <a:r>
                <a:rPr lang="en-US" sz="1400" dirty="0" smtClean="0"/>
                <a:t>Per year (m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HDI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9765" y="228600"/>
              <a:ext cx="678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50" dirty="0" smtClean="0"/>
            </a:p>
            <a:p>
              <a:r>
                <a:rPr lang="en-US" sz="1400" dirty="0" smtClean="0"/>
                <a:t>9984670                             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22070         243610            144000             1104300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12112" y="1383268"/>
              <a:ext cx="6781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                                                    8.5</a:t>
              </a:r>
            </a:p>
            <a:p>
              <a:endParaRPr lang="en-US" sz="1100" dirty="0" smtClean="0"/>
            </a:p>
            <a:p>
              <a:endParaRPr lang="en-US" sz="1200" dirty="0"/>
            </a:p>
            <a:p>
              <a:r>
                <a:rPr lang="en-US" sz="1400" dirty="0" smtClean="0"/>
                <a:t>   0.29                     0.08                  0.6                                             0.11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60880" y="2268393"/>
              <a:ext cx="678180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86177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245                 2375                 8345                 1503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86391" y="3176334"/>
              <a:ext cx="67818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102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  1.58                                               8.81                  2.92               4.556    </a:t>
              </a:r>
            </a:p>
            <a:p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59025" y="4227575"/>
              <a:ext cx="678180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1470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282                   212               244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                                                                      80.5</a:t>
              </a:r>
              <a:endParaRPr lang="en-US" sz="14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895600" y="5791200"/>
              <a:ext cx="6781800" cy="764977"/>
              <a:chOff x="2047035" y="5791200"/>
              <a:chExt cx="6781800" cy="76497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47035" y="5791200"/>
                <a:ext cx="67818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0.908                       0.888               0.863 </a:t>
                </a:r>
              </a:p>
              <a:p>
                <a:endParaRPr lang="en-US" sz="900" dirty="0"/>
              </a:p>
              <a:p>
                <a:r>
                  <a:rPr lang="en-US" sz="1400" dirty="0" smtClean="0"/>
                  <a:t>                                                                                   0.5                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186765" y="6248400"/>
                <a:ext cx="6351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0.363 </a:t>
                </a:r>
                <a:endParaRPr lang="en-US" sz="1400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524871" y="112811"/>
              <a:ext cx="6466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Canada                  Israel             UK              Bangladesh         Ethiopia</a:t>
              </a:r>
              <a:endParaRPr lang="en-US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420588"/>
              <a:ext cx="7239000" cy="6361212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62000" y="1450813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2000" y="2322575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2000" y="4286094"/>
              <a:ext cx="7239000" cy="141122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5430" y="1208908"/>
              <a:ext cx="5243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33M                             7M               62M                  147M                 81M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457450" y="112811"/>
            <a:ext cx="4324350" cy="735478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877" y="1015663"/>
            <a:ext cx="5604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One example for local use of ground water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710360"/>
            <a:ext cx="4572000" cy="3792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Oval 1"/>
          <p:cNvSpPr/>
          <p:nvPr/>
        </p:nvSpPr>
        <p:spPr>
          <a:xfrm>
            <a:off x="1530350" y="386301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42" y="1708572"/>
            <a:ext cx="4073608" cy="379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7696200" y="3124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98" y="5867400"/>
            <a:ext cx="14097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http://www.biw.kuleuven.be/FBIW/GreenEnergySolutions/_img/BGU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160" y="5850519"/>
            <a:ext cx="848215" cy="7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23" y="0"/>
            <a:ext cx="3025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Ethiopia:</a:t>
            </a:r>
            <a:endParaRPr lang="en-US" sz="6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032501" y="4609981"/>
            <a:ext cx="1615699" cy="80021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Challenges:</a:t>
            </a:r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Water accessibility.</a:t>
            </a:r>
          </a:p>
          <a:p>
            <a:r>
              <a:rPr lang="en-US" sz="1400" b="1" dirty="0" smtClean="0"/>
              <a:t>Water quality.</a:t>
            </a:r>
            <a:endParaRPr lang="en-US" b="1" dirty="0"/>
          </a:p>
        </p:txBody>
      </p:sp>
      <p:grpSp>
        <p:nvGrpSpPr>
          <p:cNvPr id="12" name="Group 14"/>
          <p:cNvGrpSpPr/>
          <p:nvPr/>
        </p:nvGrpSpPr>
        <p:grpSpPr>
          <a:xfrm>
            <a:off x="2042704" y="1944445"/>
            <a:ext cx="1081496" cy="3313355"/>
            <a:chOff x="5257800" y="2209800"/>
            <a:chExt cx="1081496" cy="6477000"/>
          </a:xfrm>
        </p:grpSpPr>
        <p:cxnSp>
          <p:nvCxnSpPr>
            <p:cNvPr id="13" name="Straight Connector 12"/>
            <p:cNvCxnSpPr/>
            <p:nvPr/>
          </p:nvCxnSpPr>
          <p:spPr>
            <a:xfrm rot="5400000" flipH="1" flipV="1">
              <a:off x="2095500" y="5372100"/>
              <a:ext cx="6477000" cy="152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410200" y="4724399"/>
              <a:ext cx="929096" cy="6016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~1000km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3"/>
          <p:cNvGrpSpPr/>
          <p:nvPr/>
        </p:nvGrpSpPr>
        <p:grpSpPr>
          <a:xfrm>
            <a:off x="267995" y="3810000"/>
            <a:ext cx="4227805" cy="536377"/>
            <a:chOff x="-3581400" y="4191000"/>
            <a:chExt cx="8744017" cy="53637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-3581400" y="4191000"/>
              <a:ext cx="8744017" cy="2286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95399" y="4419600"/>
              <a:ext cx="18184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~1600km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853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815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4.googleusercontent.com/-EFrc_wmpr10/SbQiBZzaVKI/AAAAAAAADAo/UfMm5bS43tQ/s1228/IMG_8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1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5242"/>
            <a:ext cx="8610600" cy="5523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5715000"/>
            <a:ext cx="751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Fresh water are 2.5% of the world water budget.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159079"/>
            <a:ext cx="9329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Accessible fresh water are 0.75% of the world water budget.</a:t>
            </a:r>
          </a:p>
        </p:txBody>
      </p:sp>
    </p:spTree>
    <p:extLst>
      <p:ext uri="{BB962C8B-B14F-4D97-AF65-F5344CB8AC3E}">
        <p14:creationId xmlns:p14="http://schemas.microsoft.com/office/powerpoint/2010/main" val="277475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lh4.googleusercontent.com/-hDIEQ1OSLT4/SbQXTCC_EzI/AAAAAAAACq0/8KJ6FWnB8Xs/s1265/IMG_82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9218513" cy="691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4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-J_mPnrwdDZs/SbQdNrOzFSI/AAAAAAAAC2w/G8hBdUyVHz8/s1228/IMG_81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0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19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915" y="4432640"/>
            <a:ext cx="3241675" cy="242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55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510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77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02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5.googleusercontent.com/-O3L_4zMBVSk/SbQghK2EgOI/AAAAAAAAC94/iVW5Mc2Vu0I/s1024/IMG_80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63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744" y="533400"/>
            <a:ext cx="9123456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urved Up Arrow 2"/>
          <p:cNvSpPr/>
          <p:nvPr/>
        </p:nvSpPr>
        <p:spPr>
          <a:xfrm>
            <a:off x="2667000" y="3943350"/>
            <a:ext cx="5410200" cy="1828800"/>
          </a:xfrm>
          <a:prstGeom prst="curvedUp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9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92019E-6 L -0.39271 -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35" y="-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6.googleusercontent.com/-8iI60Rgcd_A/SbQihU9w_OI/AAAAAAAADCE/K9eFR8O34N4/s1265/IMG_8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82" y="-19050"/>
            <a:ext cx="9166981" cy="687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39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lh4.googleusercontent.com/-6YcdXf4-cnE/SbQhXP17JOI/AAAAAAAAC_c/QORgePb84Dw/s1265/IMG_80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33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3" y="0"/>
            <a:ext cx="40391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Some math:</a:t>
            </a:r>
            <a:endParaRPr lang="en-US" sz="6000" b="1" dirty="0"/>
          </a:p>
        </p:txBody>
      </p:sp>
      <p:sp>
        <p:nvSpPr>
          <p:cNvPr id="5" name="Rectangle 4"/>
          <p:cNvSpPr/>
          <p:nvPr/>
        </p:nvSpPr>
        <p:spPr>
          <a:xfrm>
            <a:off x="228600" y="1219200"/>
            <a:ext cx="690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World total renewable fresh water is 47,000 (km</a:t>
            </a:r>
            <a:r>
              <a:rPr lang="en-US" sz="2400" b="1" baseline="30000" dirty="0" smtClean="0"/>
              <a:t>3</a:t>
            </a:r>
            <a:r>
              <a:rPr lang="en-US" sz="2400" b="1" dirty="0" smtClean="0"/>
              <a:t>/y).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1981200"/>
            <a:ext cx="4026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World population is ~7 billion.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1" y="4045803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Water consumption in North America (which is world highest) is 6800 (liters/person/day).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76349" y="5869379"/>
            <a:ext cx="6449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Hurray - Enough water for all.</a:t>
            </a:r>
            <a:endParaRPr lang="en-US" sz="4000" b="1" dirty="0"/>
          </a:p>
        </p:txBody>
      </p:sp>
      <p:sp>
        <p:nvSpPr>
          <p:cNvPr id="10" name="Rectangle 9"/>
          <p:cNvSpPr/>
          <p:nvPr/>
        </p:nvSpPr>
        <p:spPr>
          <a:xfrm>
            <a:off x="228600" y="3043535"/>
            <a:ext cx="5068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Availability ~ 18,400 liters/person/day</a:t>
            </a:r>
          </a:p>
        </p:txBody>
      </p:sp>
    </p:spTree>
    <p:extLst>
      <p:ext uri="{BB962C8B-B14F-4D97-AF65-F5344CB8AC3E}">
        <p14:creationId xmlns:p14="http://schemas.microsoft.com/office/powerpoint/2010/main" val="306593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6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3155" cy="6879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7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39"/>
            <a:ext cx="9163878" cy="6872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56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5.googleusercontent.com/-a8cHNBhqrWA/SbQf84VCTaI/AAAAAAAAC80/dV_xhCT7wcs/s1228/IMG_80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7" y="-8946"/>
            <a:ext cx="9155927" cy="686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1910052"/>
            <a:ext cx="132397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910052"/>
            <a:ext cx="71437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62" y="1910052"/>
            <a:ext cx="78105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26" y="1910052"/>
            <a:ext cx="8001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1" y="1910052"/>
            <a:ext cx="77152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913" y="1910052"/>
            <a:ext cx="84772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2" y="1910052"/>
            <a:ext cx="800100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1910052"/>
            <a:ext cx="79057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5" y="1914525"/>
            <a:ext cx="73342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6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-vHw7s9qOnjM/SbQfGSXQZcI/AAAAAAAAC64/9XAix6c2Bus/s1024/IMG_80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29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lh5.googleusercontent.com/-Ai2VDqvAWoI/SbQeSOC4_4I/AAAAAAAAC5M/5s-a6I6agMc/s1265/IMG_80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0" cy="685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6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lh5.googleusercontent.com/-j353X9jc-oE/SbQfzhEQfnI/AAAAAAAAC8c/0mA8v0l2Pqw/s1265/IMG_80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0"/>
            <a:ext cx="9525000" cy="714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2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149"/>
            <a:ext cx="9220200" cy="691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97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2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2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604799"/>
            <a:ext cx="172402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325" y="3733800"/>
            <a:ext cx="31242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23" y="0"/>
            <a:ext cx="6161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So how come that:</a:t>
            </a:r>
            <a:endParaRPr lang="en-US" sz="6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17285" y="883290"/>
            <a:ext cx="8467701" cy="2652059"/>
            <a:chOff x="117285" y="883290"/>
            <a:chExt cx="8467701" cy="2652059"/>
          </a:xfrm>
        </p:grpSpPr>
        <p:pic>
          <p:nvPicPr>
            <p:cNvPr id="6155" name="Picture 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599" y="883290"/>
              <a:ext cx="4546387" cy="2652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17285" y="1143000"/>
              <a:ext cx="38835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One of six people worldwide don’t have access to safe freshwater </a:t>
              </a:r>
              <a:endParaRPr lang="en-US" sz="2400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98314" y="2785302"/>
            <a:ext cx="6869486" cy="2495550"/>
            <a:chOff x="2198314" y="2785302"/>
            <a:chExt cx="6869486" cy="2495550"/>
          </a:xfrm>
        </p:grpSpPr>
        <p:pic>
          <p:nvPicPr>
            <p:cNvPr id="6159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8314" y="2785302"/>
              <a:ext cx="3624263" cy="2495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822577" y="3596768"/>
              <a:ext cx="324522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Every 20 seconds a child dies as result of poor sanitation </a:t>
              </a:r>
            </a:p>
            <a:p>
              <a:r>
                <a:rPr lang="en-US" b="1" dirty="0" smtClean="0"/>
                <a:t>(150 kids during this talk)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200" y="4575565"/>
            <a:ext cx="7620000" cy="2206875"/>
            <a:chOff x="76200" y="4575565"/>
            <a:chExt cx="7620000" cy="2206875"/>
          </a:xfrm>
        </p:grpSpPr>
        <p:pic>
          <p:nvPicPr>
            <p:cNvPr id="6154" name="Picture 10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575565"/>
              <a:ext cx="3308617" cy="220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505200" y="5212780"/>
              <a:ext cx="4191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Between 1991-2000 over 665,000 people died in natural disasters, of which 90% were water related events.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1391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3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2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5.googleusercontent.com/-TU3tJ8WGX94/SbQYeonGDZI/AAAAAAAACtU/E2Z4n91b6lI/s921/IMG_82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-1676400"/>
            <a:ext cx="7239000" cy="964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1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842" cy="687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81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-1559118"/>
            <a:ext cx="6323684" cy="842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2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2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2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62000" y="112811"/>
            <a:ext cx="8915400" cy="7126189"/>
            <a:chOff x="762000" y="112811"/>
            <a:chExt cx="8915400" cy="7126189"/>
          </a:xfrm>
        </p:grpSpPr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855" y="266700"/>
              <a:ext cx="5931658" cy="697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1248" y="798195"/>
              <a:ext cx="1698863" cy="5909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Area (km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        &amp;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 smtClean="0">
                  <a:solidFill>
                    <a:srgbClr val="FF0000"/>
                  </a:solidFill>
                </a:rPr>
                <a:t>population</a:t>
              </a:r>
              <a:endParaRPr lang="en-US" sz="1400" dirty="0">
                <a:solidFill>
                  <a:srgbClr val="FF0000"/>
                </a:solidFill>
              </a:endParaRPr>
            </a:p>
            <a:p>
              <a:endParaRPr lang="en-US" sz="1400" dirty="0" smtClean="0"/>
            </a:p>
            <a:p>
              <a:r>
                <a:rPr lang="en-US" sz="1400" dirty="0" smtClean="0"/>
                <a:t>Available water per </a:t>
              </a:r>
            </a:p>
            <a:p>
              <a:r>
                <a:rPr lang="en-US" sz="1400" dirty="0" smtClean="0"/>
                <a:t>square km/year (m)</a:t>
              </a:r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/>
                <a:t>Available water per </a:t>
              </a:r>
            </a:p>
            <a:p>
              <a:r>
                <a:rPr lang="en-US" sz="1400" dirty="0" smtClean="0"/>
                <a:t>Capita/year </a:t>
              </a:r>
              <a:r>
                <a:rPr lang="en-US" sz="1400" dirty="0"/>
                <a:t>(</a:t>
              </a:r>
              <a:r>
                <a:rPr lang="en-US" sz="1400" dirty="0" smtClean="0"/>
                <a:t>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 smtClean="0"/>
                <a:t>Use of available </a:t>
              </a:r>
            </a:p>
            <a:p>
              <a:r>
                <a:rPr lang="en-US" sz="1400" dirty="0" smtClean="0"/>
                <a:t>water (%)</a:t>
              </a:r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Water use per capita</a:t>
              </a:r>
            </a:p>
            <a:p>
              <a:r>
                <a:rPr lang="en-US" sz="1400" dirty="0" smtClean="0"/>
                <a:t>Per year (m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HDI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9765" y="228600"/>
              <a:ext cx="678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50" dirty="0" smtClean="0"/>
            </a:p>
            <a:p>
              <a:r>
                <a:rPr lang="en-US" sz="1400" dirty="0" smtClean="0"/>
                <a:t>9984670                             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22070         243610            144000             1104300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12112" y="1383268"/>
              <a:ext cx="6781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                                                    8.5</a:t>
              </a:r>
            </a:p>
            <a:p>
              <a:endParaRPr lang="en-US" sz="1100" dirty="0" smtClean="0"/>
            </a:p>
            <a:p>
              <a:endParaRPr lang="en-US" sz="1200" dirty="0"/>
            </a:p>
            <a:p>
              <a:r>
                <a:rPr lang="en-US" sz="1400" dirty="0" smtClean="0"/>
                <a:t>   0.29                     0.08                  0.6                                             0.11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60880" y="2268393"/>
              <a:ext cx="678180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86177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245                 2375                 8345                 1503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86391" y="3176334"/>
              <a:ext cx="67818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102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  1.58                                               8.81                  2.92               4.556    </a:t>
              </a:r>
            </a:p>
            <a:p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59025" y="4227575"/>
              <a:ext cx="678180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1470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282                   212               244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                                                                      80.5</a:t>
              </a:r>
              <a:endParaRPr lang="en-US" sz="14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895600" y="5791200"/>
              <a:ext cx="6781800" cy="764977"/>
              <a:chOff x="2047035" y="5791200"/>
              <a:chExt cx="6781800" cy="76497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47035" y="5791200"/>
                <a:ext cx="67818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0.908                       0.888               0.863 </a:t>
                </a:r>
              </a:p>
              <a:p>
                <a:endParaRPr lang="en-US" sz="900" dirty="0"/>
              </a:p>
              <a:p>
                <a:r>
                  <a:rPr lang="en-US" sz="1400" dirty="0" smtClean="0"/>
                  <a:t>                                                                                   0.5                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186765" y="6248400"/>
                <a:ext cx="6351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0.363 </a:t>
                </a:r>
                <a:endParaRPr lang="en-US" sz="1400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524871" y="112811"/>
              <a:ext cx="6466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Canada                  Israel             UK              Bangladesh         Ethiopia</a:t>
              </a:r>
              <a:endParaRPr lang="en-US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420588"/>
              <a:ext cx="7239000" cy="6361212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62000" y="1450813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2000" y="2322575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2000" y="4286094"/>
              <a:ext cx="7239000" cy="141122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5430" y="1208908"/>
              <a:ext cx="5243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33M                             7M               62M                  147M                 81M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858000" y="112811"/>
            <a:ext cx="1261512" cy="735478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38400" y="-115789"/>
            <a:ext cx="3371850" cy="735478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95400" y="2998857"/>
            <a:ext cx="384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Bangladesh</a:t>
            </a:r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-2819400"/>
            <a:ext cx="9144000" cy="1034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reeform 8"/>
          <p:cNvSpPr/>
          <p:nvPr/>
        </p:nvSpPr>
        <p:spPr>
          <a:xfrm>
            <a:off x="3648075" y="428625"/>
            <a:ext cx="4438650" cy="6229350"/>
          </a:xfrm>
          <a:custGeom>
            <a:avLst/>
            <a:gdLst>
              <a:gd name="connsiteX0" fmla="*/ 571500 w 4438650"/>
              <a:gd name="connsiteY0" fmla="*/ 5095875 h 6229350"/>
              <a:gd name="connsiteX1" fmla="*/ 0 w 4438650"/>
              <a:gd name="connsiteY1" fmla="*/ 2419350 h 6229350"/>
              <a:gd name="connsiteX2" fmla="*/ 85725 w 4438650"/>
              <a:gd name="connsiteY2" fmla="*/ 0 h 6229350"/>
              <a:gd name="connsiteX3" fmla="*/ 904875 w 4438650"/>
              <a:gd name="connsiteY3" fmla="*/ 542925 h 6229350"/>
              <a:gd name="connsiteX4" fmla="*/ 1847850 w 4438650"/>
              <a:gd name="connsiteY4" fmla="*/ 1752600 h 6229350"/>
              <a:gd name="connsiteX5" fmla="*/ 3476625 w 4438650"/>
              <a:gd name="connsiteY5" fmla="*/ 1714500 h 6229350"/>
              <a:gd name="connsiteX6" fmla="*/ 3343275 w 4438650"/>
              <a:gd name="connsiteY6" fmla="*/ 2686050 h 6229350"/>
              <a:gd name="connsiteX7" fmla="*/ 2457450 w 4438650"/>
              <a:gd name="connsiteY7" fmla="*/ 3162300 h 6229350"/>
              <a:gd name="connsiteX8" fmla="*/ 2476500 w 4438650"/>
              <a:gd name="connsiteY8" fmla="*/ 3686175 h 6229350"/>
              <a:gd name="connsiteX9" fmla="*/ 3200400 w 4438650"/>
              <a:gd name="connsiteY9" fmla="*/ 3390900 h 6229350"/>
              <a:gd name="connsiteX10" fmla="*/ 4438650 w 4438650"/>
              <a:gd name="connsiteY10" fmla="*/ 5524500 h 6229350"/>
              <a:gd name="connsiteX11" fmla="*/ 4038600 w 4438650"/>
              <a:gd name="connsiteY11" fmla="*/ 6229350 h 622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38650" h="6229350">
                <a:moveTo>
                  <a:pt x="571500" y="5095875"/>
                </a:moveTo>
                <a:lnTo>
                  <a:pt x="0" y="2419350"/>
                </a:lnTo>
                <a:lnTo>
                  <a:pt x="85725" y="0"/>
                </a:lnTo>
                <a:lnTo>
                  <a:pt x="904875" y="542925"/>
                </a:lnTo>
                <a:lnTo>
                  <a:pt x="1847850" y="1752600"/>
                </a:lnTo>
                <a:lnTo>
                  <a:pt x="3476625" y="1714500"/>
                </a:lnTo>
                <a:lnTo>
                  <a:pt x="3343275" y="2686050"/>
                </a:lnTo>
                <a:lnTo>
                  <a:pt x="2457450" y="3162300"/>
                </a:lnTo>
                <a:lnTo>
                  <a:pt x="2476500" y="3686175"/>
                </a:lnTo>
                <a:lnTo>
                  <a:pt x="3200400" y="3390900"/>
                </a:lnTo>
                <a:lnTo>
                  <a:pt x="4438650" y="5524500"/>
                </a:lnTo>
                <a:lnTo>
                  <a:pt x="4038600" y="622935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962467" y="838200"/>
            <a:ext cx="1388290" cy="4724400"/>
            <a:chOff x="3336110" y="1371600"/>
            <a:chExt cx="1388290" cy="4724400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717043" y="1371600"/>
              <a:ext cx="1007357" cy="47244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336110" y="2133600"/>
              <a:ext cx="7809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~500km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48075" y="2542994"/>
            <a:ext cx="3362325" cy="355583"/>
            <a:chOff x="3648075" y="2542994"/>
            <a:chExt cx="3362325" cy="355583"/>
          </a:xfrm>
        </p:grpSpPr>
        <p:cxnSp>
          <p:nvCxnSpPr>
            <p:cNvPr id="19" name="Straight Connector 18"/>
            <p:cNvCxnSpPr>
              <a:stCxn id="9" idx="1"/>
            </p:cNvCxnSpPr>
            <p:nvPr/>
          </p:nvCxnSpPr>
          <p:spPr>
            <a:xfrm>
              <a:off x="3648075" y="2847975"/>
              <a:ext cx="3362325" cy="5060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562600" y="2542994"/>
              <a:ext cx="7809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~400km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123" y="0"/>
            <a:ext cx="3865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Bangladesh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58231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229535"/>
            <a:ext cx="3810000" cy="4572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dirty="0" smtClean="0"/>
              <a:t>Bangladesh is a </a:t>
            </a:r>
            <a:r>
              <a:rPr lang="en-US" sz="1800" b="1" dirty="0" smtClean="0"/>
              <a:t>mega-delta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The </a:t>
            </a:r>
            <a:r>
              <a:rPr lang="en-US" sz="1800" b="1" dirty="0"/>
              <a:t>Ganges-Brahmaputra-</a:t>
            </a:r>
            <a:r>
              <a:rPr lang="en-US" sz="1800" b="1" dirty="0" err="1"/>
              <a:t>Meghna</a:t>
            </a:r>
            <a:r>
              <a:rPr lang="en-US" sz="1800" dirty="0"/>
              <a:t> </a:t>
            </a:r>
            <a:r>
              <a:rPr lang="en-US" sz="1800" dirty="0" smtClean="0"/>
              <a:t>rivers drain the Himalayas through Bangladesh into the Bay of Bengal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The country consists </a:t>
            </a:r>
            <a:r>
              <a:rPr lang="en-US" sz="1800" dirty="0" smtClean="0"/>
              <a:t>mainly of </a:t>
            </a:r>
            <a:r>
              <a:rPr lang="en-US" sz="1800" b="1" dirty="0"/>
              <a:t>low and flat land</a:t>
            </a:r>
            <a:r>
              <a:rPr lang="en-US" sz="1800" dirty="0"/>
              <a:t> formed </a:t>
            </a:r>
            <a:r>
              <a:rPr lang="en-US" sz="1800" dirty="0" smtClean="0"/>
              <a:t>by river sediments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Humid</a:t>
            </a:r>
            <a:r>
              <a:rPr lang="en-US" sz="1800" dirty="0"/>
              <a:t>, warm tropical </a:t>
            </a:r>
            <a:r>
              <a:rPr lang="en-US" sz="1800" dirty="0" smtClean="0"/>
              <a:t>climate and is Monsoonal</a:t>
            </a:r>
          </a:p>
          <a:p>
            <a:pPr>
              <a:lnSpc>
                <a:spcPct val="90000"/>
              </a:lnSpc>
            </a:pPr>
            <a:r>
              <a:rPr lang="en-US" sz="1800" dirty="0" smtClean="0"/>
              <a:t>Seasons: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 smtClean="0"/>
              <a:t>Winter </a:t>
            </a:r>
            <a:r>
              <a:rPr lang="en-US" sz="1800" dirty="0" smtClean="0"/>
              <a:t>(December </a:t>
            </a:r>
            <a:r>
              <a:rPr lang="en-US" sz="1800" dirty="0"/>
              <a:t>to February) </a:t>
            </a:r>
            <a:r>
              <a:rPr lang="en-US" sz="1800" dirty="0" smtClean="0"/>
              <a:t>is relatively cooler </a:t>
            </a:r>
            <a:r>
              <a:rPr lang="en-US" sz="1800" dirty="0"/>
              <a:t>and </a:t>
            </a:r>
            <a:r>
              <a:rPr lang="en-US" sz="1800" dirty="0" smtClean="0"/>
              <a:t>drier.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 smtClean="0"/>
              <a:t>Pre-Monsoon </a:t>
            </a:r>
            <a:r>
              <a:rPr lang="en-US" sz="1800" dirty="0" smtClean="0"/>
              <a:t>(March-June</a:t>
            </a:r>
            <a:r>
              <a:rPr lang="en-US" sz="1800" dirty="0"/>
              <a:t>): </a:t>
            </a:r>
            <a:r>
              <a:rPr lang="en-US" sz="1800" dirty="0" smtClean="0"/>
              <a:t>Hot, high evaporation, heavy rainfall.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b="1" dirty="0" smtClean="0"/>
              <a:t>Monsoon</a:t>
            </a:r>
            <a:r>
              <a:rPr lang="en-US" sz="1800" dirty="0" smtClean="0"/>
              <a:t> </a:t>
            </a:r>
            <a:r>
              <a:rPr lang="en-US" sz="1800" dirty="0"/>
              <a:t>(June to October): Hot and humid, with heavy torrential rainfalls. </a:t>
            </a:r>
            <a:r>
              <a:rPr lang="en-US" sz="1800" b="1" dirty="0" smtClean="0"/>
              <a:t>Post Monsoon</a:t>
            </a:r>
            <a:r>
              <a:rPr lang="en-US" sz="1800" dirty="0"/>
              <a:t> </a:t>
            </a:r>
            <a:r>
              <a:rPr lang="en-US" sz="1800" dirty="0" smtClean="0"/>
              <a:t>(November) reduced rainfall, cooler nights.</a:t>
            </a:r>
            <a:endParaRPr lang="en-US" sz="1800" dirty="0"/>
          </a:p>
          <a:p>
            <a:pPr marL="0" indent="0">
              <a:lnSpc>
                <a:spcPct val="90000"/>
              </a:lnSpc>
              <a:buNone/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pic>
        <p:nvPicPr>
          <p:cNvPr id="3080" name="Picture 8" descr="Bangladesh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88" y="1269570"/>
            <a:ext cx="3802062" cy="4648200"/>
          </a:xfr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Bangladesh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9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24"/>
          <a:stretch>
            <a:fillRect/>
          </a:stretch>
        </p:blipFill>
        <p:spPr bwMode="auto">
          <a:xfrm>
            <a:off x="944563" y="1863725"/>
            <a:ext cx="3509962" cy="398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ular Callout 3"/>
          <p:cNvSpPr>
            <a:spLocks noChangeArrowheads="1"/>
          </p:cNvSpPr>
          <p:nvPr/>
        </p:nvSpPr>
        <p:spPr bwMode="auto">
          <a:xfrm>
            <a:off x="9525" y="4338638"/>
            <a:ext cx="935038" cy="792162"/>
          </a:xfrm>
          <a:prstGeom prst="wedgeRectCallout">
            <a:avLst>
              <a:gd name="adj1" fmla="val 214514"/>
              <a:gd name="adj2" fmla="val -129958"/>
            </a:avLst>
          </a:prstGeom>
          <a:solidFill>
            <a:schemeClr val="bg1">
              <a:alpha val="52940"/>
            </a:schemeClr>
          </a:solidFill>
          <a:ln w="19050">
            <a:solidFill>
              <a:srgbClr val="00336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1200" b="1">
                <a:solidFill>
                  <a:srgbClr val="003366"/>
                </a:solidFill>
              </a:rPr>
              <a:t>Salinity boundary 1967</a:t>
            </a:r>
            <a:endParaRPr lang="en-US" sz="1200" b="1">
              <a:solidFill>
                <a:srgbClr val="003366"/>
              </a:solidFill>
            </a:endParaRPr>
          </a:p>
        </p:txBody>
      </p:sp>
      <p:sp>
        <p:nvSpPr>
          <p:cNvPr id="10" name="Rectangular Callout 2"/>
          <p:cNvSpPr>
            <a:spLocks noChangeArrowheads="1"/>
          </p:cNvSpPr>
          <p:nvPr/>
        </p:nvSpPr>
        <p:spPr bwMode="auto">
          <a:xfrm>
            <a:off x="368300" y="1746250"/>
            <a:ext cx="1368425" cy="433388"/>
          </a:xfrm>
          <a:prstGeom prst="wedgeRectCallout">
            <a:avLst>
              <a:gd name="adj1" fmla="val 106611"/>
              <a:gd name="adj2" fmla="val 340111"/>
            </a:avLst>
          </a:prstGeom>
          <a:solidFill>
            <a:schemeClr val="bg1">
              <a:alpha val="65097"/>
            </a:schemeClr>
          </a:solidFill>
          <a:ln w="19050">
            <a:solidFill>
              <a:srgbClr val="00336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1200" b="1">
                <a:solidFill>
                  <a:srgbClr val="003366"/>
                </a:solidFill>
              </a:rPr>
              <a:t>Salinity boundary 1997</a:t>
            </a:r>
            <a:endParaRPr lang="en-US" sz="1200" b="1">
              <a:solidFill>
                <a:srgbClr val="003366"/>
              </a:solidFill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6200" y="685800"/>
            <a:ext cx="8931275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595959"/>
                </a:solidFill>
                <a:latin typeface="Calibri" pitchFamily="-108" charset="0"/>
                <a:ea typeface="MS PGothic" pitchFamily="34" charset="-128"/>
                <a:cs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595959"/>
                </a:solidFill>
                <a:latin typeface="Calibri" pitchFamily="-108" charset="0"/>
                <a:ea typeface="MS PGothic" pitchFamily="34" charset="-128"/>
                <a:cs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595959"/>
                </a:solidFill>
                <a:latin typeface="Calibri" pitchFamily="-108" charset="0"/>
                <a:ea typeface="MS PGothic" pitchFamily="34" charset="-128"/>
                <a:cs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595959"/>
                </a:solidFill>
                <a:latin typeface="Calibri" pitchFamily="-108" charset="0"/>
                <a:ea typeface="MS PGothic" pitchFamily="34" charset="-128"/>
                <a:cs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FF"/>
                </a:solidFill>
                <a:latin typeface="Arial Black" pitchFamily="-10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FF"/>
                </a:solidFill>
                <a:latin typeface="Arial Black" pitchFamily="-10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FF"/>
                </a:solidFill>
                <a:latin typeface="Arial Black" pitchFamily="-10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FF"/>
                </a:solidFill>
                <a:latin typeface="Arial Black" pitchFamily="-108" charset="0"/>
              </a:defRPr>
            </a:lvl9pPr>
          </a:lstStyle>
          <a:p>
            <a:pPr eaLnBrk="1" hangingPunct="1">
              <a:defRPr/>
            </a:pPr>
            <a:r>
              <a:rPr lang="en-GB" sz="35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pitchFamily="-108" charset="-128"/>
              </a:rPr>
              <a:t>Southwest Bangladesh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0" r="26186"/>
          <a:stretch>
            <a:fillRect/>
          </a:stretch>
        </p:blipFill>
        <p:spPr bwMode="auto">
          <a:xfrm>
            <a:off x="5257800" y="925513"/>
            <a:ext cx="3244850" cy="51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88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" y="1952137"/>
            <a:ext cx="9141263" cy="460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123" y="0"/>
            <a:ext cx="9138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World population and water resources are not evenly distributed</a:t>
            </a:r>
            <a:endParaRPr lang="en-US" sz="32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7401764" y="4636956"/>
            <a:ext cx="751636" cy="773244"/>
            <a:chOff x="481269" y="4343400"/>
            <a:chExt cx="751636" cy="773244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1" y="4343400"/>
              <a:ext cx="699504" cy="537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81269" y="4839645"/>
              <a:ext cx="7425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 5%    1%</a:t>
              </a:r>
              <a:endParaRPr lang="en-US" sz="12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067764" y="2590800"/>
            <a:ext cx="751636" cy="773244"/>
            <a:chOff x="481269" y="4343400"/>
            <a:chExt cx="751636" cy="773244"/>
          </a:xfrm>
        </p:grpSpPr>
        <p:pic>
          <p:nvPicPr>
            <p:cNvPr id="34" name="Picture 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1" y="4343400"/>
              <a:ext cx="699504" cy="537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481269" y="4839645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15%   8%</a:t>
              </a:r>
              <a:endParaRPr lang="en-US" sz="1200" b="1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743200" y="4299312"/>
            <a:ext cx="751636" cy="773244"/>
            <a:chOff x="481269" y="4343400"/>
            <a:chExt cx="751636" cy="773244"/>
          </a:xfrm>
        </p:grpSpPr>
        <p:pic>
          <p:nvPicPr>
            <p:cNvPr id="37" name="Picture 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1" y="4343400"/>
              <a:ext cx="699504" cy="537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481269" y="4839645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26%   6%</a:t>
              </a:r>
              <a:endParaRPr lang="en-US" sz="1200" b="1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876800" y="3849981"/>
            <a:ext cx="793807" cy="773244"/>
            <a:chOff x="481269" y="4343400"/>
            <a:chExt cx="793807" cy="773244"/>
          </a:xfrm>
        </p:grpSpPr>
        <p:pic>
          <p:nvPicPr>
            <p:cNvPr id="40" name="Picture 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1" y="4343400"/>
              <a:ext cx="699504" cy="537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81269" y="4839645"/>
              <a:ext cx="793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11%  13%</a:t>
              </a:r>
              <a:endParaRPr lang="en-US" sz="12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48582" y="2399430"/>
            <a:ext cx="785793" cy="773244"/>
            <a:chOff x="481269" y="4343400"/>
            <a:chExt cx="785793" cy="773244"/>
          </a:xfrm>
        </p:grpSpPr>
        <p:pic>
          <p:nvPicPr>
            <p:cNvPr id="43" name="Picture 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1" y="4343400"/>
              <a:ext cx="699504" cy="537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481269" y="4839645"/>
              <a:ext cx="7857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8%    13%</a:t>
              </a:r>
              <a:endParaRPr lang="en-US" sz="1200" b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096000" y="2814454"/>
            <a:ext cx="793807" cy="773244"/>
            <a:chOff x="481269" y="4343400"/>
            <a:chExt cx="793807" cy="773244"/>
          </a:xfrm>
        </p:grpSpPr>
        <p:pic>
          <p:nvPicPr>
            <p:cNvPr id="46" name="Picture 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1" y="4343400"/>
              <a:ext cx="699504" cy="537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481269" y="4839645"/>
              <a:ext cx="793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36%  60%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3310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IC\Bangladesh\2009-2011\Selected Photos\Khulna\General\CIMG26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726" y="1143000"/>
            <a:ext cx="9229726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IC\Bangladesh\2009-2011\Selected Photos\Khulna\General\CIMG26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-685800"/>
            <a:ext cx="4267200" cy="760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6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-152400" y="5943600"/>
            <a:ext cx="94488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95313"/>
            <a:ext cx="5810250" cy="626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42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-152400" y="5943600"/>
            <a:ext cx="94488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19125"/>
            <a:ext cx="6276975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-152400" y="5943600"/>
            <a:ext cx="94488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71500"/>
            <a:ext cx="6372225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149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-152400" y="5943600"/>
            <a:ext cx="94488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65817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3814763"/>
            <a:ext cx="62769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05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-152400" y="5943600"/>
            <a:ext cx="94488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33400"/>
            <a:ext cx="607695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340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-152400" y="5943600"/>
            <a:ext cx="94488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"/>
            <a:ext cx="6572250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-152400" y="5943600"/>
            <a:ext cx="94488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146" name="Picture 2" descr="D:\IC\Bangladesh\2009-2011\Selected Photos\Khulna\Simple Farming\CIMG289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9881" y="0"/>
            <a:ext cx="13784262" cy="77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1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ChangeArrowheads="1"/>
          </p:cNvSpPr>
          <p:nvPr/>
        </p:nvSpPr>
        <p:spPr bwMode="auto">
          <a:xfrm>
            <a:off x="-152400" y="5943600"/>
            <a:ext cx="9448800" cy="1371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4034" name="Picture 1" descr="CIMG273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5825"/>
            <a:ext cx="9144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1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123" y="0"/>
            <a:ext cx="3271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Add to that:</a:t>
            </a:r>
            <a:endParaRPr lang="en-US" sz="40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762000" y="22412"/>
            <a:ext cx="7839898" cy="2547522"/>
            <a:chOff x="762000" y="22412"/>
            <a:chExt cx="7839898" cy="2547522"/>
          </a:xfrm>
        </p:grpSpPr>
        <p:sp>
          <p:nvSpPr>
            <p:cNvPr id="7" name="TextBox 6"/>
            <p:cNvSpPr txBox="1"/>
            <p:nvPr/>
          </p:nvSpPr>
          <p:spPr>
            <a:xfrm>
              <a:off x="762000" y="953545"/>
              <a:ext cx="23570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Politics</a:t>
              </a:r>
              <a:endParaRPr lang="en-US" sz="3200" b="1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667000" y="22412"/>
              <a:ext cx="4175437" cy="2101131"/>
              <a:chOff x="2590800" y="204620"/>
              <a:chExt cx="4937437" cy="2765500"/>
            </a:xfrm>
          </p:grpSpPr>
          <p:pic>
            <p:nvPicPr>
              <p:cNvPr id="4099" name="Picture 3" descr="C:\Users\urn218\AppData\Local\Microsoft\Windows\Temporary Internet Files\Content.IE5\291FETM9\MC900296356[1].wmf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0800" y="1185321"/>
                <a:ext cx="2199992" cy="1237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1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7000" y="204620"/>
                <a:ext cx="1051237" cy="13287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1" name="Straight Connector 10"/>
              <p:cNvCxnSpPr/>
              <p:nvPr/>
            </p:nvCxnSpPr>
            <p:spPr>
              <a:xfrm flipV="1">
                <a:off x="3690796" y="1511587"/>
                <a:ext cx="3548204" cy="91104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Isosceles Triangle 11"/>
              <p:cNvSpPr/>
              <p:nvPr/>
            </p:nvSpPr>
            <p:spPr>
              <a:xfrm>
                <a:off x="5219698" y="1967107"/>
                <a:ext cx="685801" cy="1003013"/>
              </a:xfrm>
              <a:prstGeom prst="triangle">
                <a:avLst/>
              </a:prstGeom>
              <a:solidFill>
                <a:schemeClr val="tx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315200" y="353943"/>
              <a:ext cx="128669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 smtClean="0"/>
                <a:t>+</a:t>
              </a:r>
              <a:endParaRPr lang="en-US" sz="138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0" y="4419600"/>
            <a:ext cx="8220898" cy="2215991"/>
            <a:chOff x="381000" y="4419600"/>
            <a:chExt cx="8220898" cy="2215991"/>
          </a:xfrm>
        </p:grpSpPr>
        <p:sp>
          <p:nvSpPr>
            <p:cNvPr id="9" name="TextBox 8"/>
            <p:cNvSpPr txBox="1"/>
            <p:nvPr/>
          </p:nvSpPr>
          <p:spPr>
            <a:xfrm>
              <a:off x="381000" y="5344250"/>
              <a:ext cx="4455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Water quality problems</a:t>
              </a:r>
              <a:endParaRPr lang="en-US" sz="3200" b="1" dirty="0"/>
            </a:p>
          </p:txBody>
        </p:sp>
        <p:pic>
          <p:nvPicPr>
            <p:cNvPr id="4108" name="Picture 12" descr="C:\Users\urn218\AppData\Local\Microsoft\Windows\Temporary Internet Files\Content.IE5\DVPPBL2D\MC900014538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2091" y="4876800"/>
              <a:ext cx="1784909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7315200" y="4419600"/>
              <a:ext cx="1286698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b="1" dirty="0" smtClean="0"/>
                <a:t>=</a:t>
              </a:r>
              <a:endParaRPr lang="en-US" sz="13800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7796" y="2438400"/>
            <a:ext cx="8104102" cy="2905850"/>
            <a:chOff x="497796" y="2438400"/>
            <a:chExt cx="8104102" cy="2905850"/>
          </a:xfrm>
        </p:grpSpPr>
        <p:grpSp>
          <p:nvGrpSpPr>
            <p:cNvPr id="15" name="Group 14"/>
            <p:cNvGrpSpPr/>
            <p:nvPr/>
          </p:nvGrpSpPr>
          <p:grpSpPr>
            <a:xfrm>
              <a:off x="3597233" y="2438400"/>
              <a:ext cx="5004665" cy="2511837"/>
              <a:chOff x="3597233" y="2438400"/>
              <a:chExt cx="5004665" cy="251183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597233" y="2888134"/>
                <a:ext cx="3413168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/>
                  <a:t>Technology </a:t>
                </a:r>
              </a:p>
              <a:p>
                <a:r>
                  <a:rPr lang="en-US" sz="3200" b="1" dirty="0" smtClean="0"/>
                  <a:t>Education &amp;</a:t>
                </a:r>
              </a:p>
              <a:p>
                <a:r>
                  <a:rPr lang="en-US" sz="3200" b="1" dirty="0" smtClean="0"/>
                  <a:t>Economic limitations</a:t>
                </a:r>
                <a:endParaRPr lang="en-US" sz="3200" b="1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315200" y="2438400"/>
                <a:ext cx="1286698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800" b="1" dirty="0" smtClean="0"/>
                  <a:t>+</a:t>
                </a:r>
                <a:endParaRPr lang="en-US" sz="13800" b="1" dirty="0"/>
              </a:p>
            </p:txBody>
          </p:sp>
        </p:grpSp>
        <p:pic>
          <p:nvPicPr>
            <p:cNvPr id="4110" name="Picture 14" descr="C:\Users\urn218\AppData\Local\Microsoft\Windows\Temporary Internet Files\Content.IE5\HUUXZ0RT\MC900432566[2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796" y="2438400"/>
              <a:ext cx="2905850" cy="290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291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415925" y="1143000"/>
            <a:ext cx="8312150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spcAft>
                <a:spcPts val="1400"/>
              </a:spcAft>
              <a:buFont typeface="Arial" pitchFamily="34" charset="0"/>
              <a:buChar char="•"/>
            </a:pPr>
            <a:r>
              <a:rPr lang="en-GB" dirty="0">
                <a:latin typeface="Calibri" pitchFamily="34" charset="0"/>
                <a:cs typeface="Calibri" pitchFamily="34" charset="0"/>
              </a:rPr>
              <a:t>Increased incidence of pre-</a:t>
            </a:r>
            <a:r>
              <a:rPr lang="en-GB" dirty="0" err="1">
                <a:latin typeface="Calibri" pitchFamily="34" charset="0"/>
                <a:cs typeface="Calibri" pitchFamily="34" charset="0"/>
              </a:rPr>
              <a:t>eclampsia</a:t>
            </a:r>
            <a:r>
              <a:rPr lang="en-GB" dirty="0">
                <a:latin typeface="Calibri" pitchFamily="34" charset="0"/>
                <a:cs typeface="Calibri" pitchFamily="34" charset="0"/>
              </a:rPr>
              <a:t>, </a:t>
            </a:r>
            <a:r>
              <a:rPr lang="en-GB" dirty="0" err="1">
                <a:latin typeface="Calibri" pitchFamily="34" charset="0"/>
                <a:cs typeface="Calibri" pitchFamily="34" charset="0"/>
              </a:rPr>
              <a:t>eclampsia</a:t>
            </a:r>
            <a:r>
              <a:rPr lang="en-GB" dirty="0">
                <a:latin typeface="Calibri" pitchFamily="34" charset="0"/>
                <a:cs typeface="Calibri" pitchFamily="34" charset="0"/>
              </a:rPr>
              <a:t> and hypertension in pregnant women; elevated maternal mortality. Linked to increased intake of salt.</a:t>
            </a:r>
          </a:p>
          <a:p>
            <a:pPr marL="342900" indent="-342900">
              <a:spcAft>
                <a:spcPts val="1400"/>
              </a:spcAft>
              <a:buFont typeface="Arial" pitchFamily="34" charset="0"/>
              <a:buChar char="•"/>
            </a:pPr>
            <a:r>
              <a:rPr lang="en-GB" dirty="0">
                <a:latin typeface="Calibri" pitchFamily="34" charset="0"/>
                <a:cs typeface="Calibri" pitchFamily="34" charset="0"/>
              </a:rPr>
              <a:t>Salinity is penetrating further inland in rivers. At a point in the river salinity levels rise, and saline period lasts longer.</a:t>
            </a:r>
          </a:p>
          <a:p>
            <a:pPr marL="342900" indent="-342900">
              <a:spcAft>
                <a:spcPts val="1400"/>
              </a:spcAft>
              <a:buFont typeface="Arial" pitchFamily="34" charset="0"/>
              <a:buChar char="•"/>
            </a:pPr>
            <a:r>
              <a:rPr lang="en-GB" dirty="0">
                <a:latin typeface="Calibri" pitchFamily="34" charset="0"/>
                <a:cs typeface="Calibri" pitchFamily="34" charset="0"/>
              </a:rPr>
              <a:t>Groundwater is saline in places, but poorly understood.</a:t>
            </a:r>
          </a:p>
          <a:p>
            <a:pPr marL="342900" indent="-342900">
              <a:spcAft>
                <a:spcPts val="1400"/>
              </a:spcAft>
              <a:buFont typeface="Arial" pitchFamily="34" charset="0"/>
              <a:buChar char="•"/>
            </a:pPr>
            <a:r>
              <a:rPr lang="en-GB" dirty="0">
                <a:latin typeface="Calibri" pitchFamily="34" charset="0"/>
                <a:cs typeface="Calibri" pitchFamily="34" charset="0"/>
              </a:rPr>
              <a:t>Main source of drinking water is the rain fed ponds. 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28600" y="4495800"/>
            <a:ext cx="4114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47675" indent="-447675">
              <a:spcAft>
                <a:spcPts val="1400"/>
              </a:spcAft>
              <a:tabLst>
                <a:tab pos="355600" algn="l"/>
              </a:tabLst>
            </a:pPr>
            <a:r>
              <a:rPr lang="en-GB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1. 		What is driving the changes in salinity patterns in rivers (and groundwater)?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2000" y="4503738"/>
            <a:ext cx="41148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55600" indent="-355600">
              <a:spcAft>
                <a:spcPts val="1400"/>
              </a:spcAft>
            </a:pPr>
            <a:r>
              <a:rPr lang="en-GB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2. 	Are the ponds becoming salinized? If so, how? How can we prevent or mitigate pond salinization.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The problem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3476060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Scientific challenges: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5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Group 82"/>
          <p:cNvGrpSpPr>
            <a:grpSpLocks/>
          </p:cNvGrpSpPr>
          <p:nvPr/>
        </p:nvGrpSpPr>
        <p:grpSpPr bwMode="auto">
          <a:xfrm>
            <a:off x="425450" y="1658938"/>
            <a:ext cx="8299450" cy="3398837"/>
            <a:chOff x="425450" y="1219200"/>
            <a:chExt cx="8299450" cy="3398520"/>
          </a:xfrm>
        </p:grpSpPr>
        <p:sp>
          <p:nvSpPr>
            <p:cNvPr id="4" name="Freeform 3"/>
            <p:cNvSpPr/>
            <p:nvPr/>
          </p:nvSpPr>
          <p:spPr>
            <a:xfrm>
              <a:off x="428625" y="1714454"/>
              <a:ext cx="7993063" cy="1550842"/>
            </a:xfrm>
            <a:custGeom>
              <a:avLst/>
              <a:gdLst>
                <a:gd name="connsiteX0" fmla="*/ 0 w 7992534"/>
                <a:gd name="connsiteY0" fmla="*/ 1512711 h 1512711"/>
                <a:gd name="connsiteX1" fmla="*/ 1659467 w 7992534"/>
                <a:gd name="connsiteY1" fmla="*/ 1399822 h 1512711"/>
                <a:gd name="connsiteX2" fmla="*/ 3217334 w 7992534"/>
                <a:gd name="connsiteY2" fmla="*/ 609600 h 1512711"/>
                <a:gd name="connsiteX3" fmla="*/ 3262489 w 7992534"/>
                <a:gd name="connsiteY3" fmla="*/ 440266 h 1512711"/>
                <a:gd name="connsiteX4" fmla="*/ 3330222 w 7992534"/>
                <a:gd name="connsiteY4" fmla="*/ 417688 h 1512711"/>
                <a:gd name="connsiteX5" fmla="*/ 3409245 w 7992534"/>
                <a:gd name="connsiteY5" fmla="*/ 440266 h 1512711"/>
                <a:gd name="connsiteX6" fmla="*/ 3431822 w 7992534"/>
                <a:gd name="connsiteY6" fmla="*/ 598311 h 1512711"/>
                <a:gd name="connsiteX7" fmla="*/ 3488267 w 7992534"/>
                <a:gd name="connsiteY7" fmla="*/ 654755 h 1512711"/>
                <a:gd name="connsiteX8" fmla="*/ 4097867 w 7992534"/>
                <a:gd name="connsiteY8" fmla="*/ 643466 h 1512711"/>
                <a:gd name="connsiteX9" fmla="*/ 4165600 w 7992534"/>
                <a:gd name="connsiteY9" fmla="*/ 598311 h 1512711"/>
                <a:gd name="connsiteX10" fmla="*/ 4301067 w 7992534"/>
                <a:gd name="connsiteY10" fmla="*/ 45155 h 1512711"/>
                <a:gd name="connsiteX11" fmla="*/ 4334934 w 7992534"/>
                <a:gd name="connsiteY11" fmla="*/ 0 h 1512711"/>
                <a:gd name="connsiteX12" fmla="*/ 4876800 w 7992534"/>
                <a:gd name="connsiteY12" fmla="*/ 0 h 1512711"/>
                <a:gd name="connsiteX13" fmla="*/ 4921956 w 7992534"/>
                <a:gd name="connsiteY13" fmla="*/ 22577 h 1512711"/>
                <a:gd name="connsiteX14" fmla="*/ 5283200 w 7992534"/>
                <a:gd name="connsiteY14" fmla="*/ 1241777 h 1512711"/>
                <a:gd name="connsiteX15" fmla="*/ 5384800 w 7992534"/>
                <a:gd name="connsiteY15" fmla="*/ 1343377 h 1512711"/>
                <a:gd name="connsiteX16" fmla="*/ 7303911 w 7992534"/>
                <a:gd name="connsiteY16" fmla="*/ 1343377 h 1512711"/>
                <a:gd name="connsiteX17" fmla="*/ 7360356 w 7992534"/>
                <a:gd name="connsiteY17" fmla="*/ 1275644 h 1512711"/>
                <a:gd name="connsiteX18" fmla="*/ 7405511 w 7992534"/>
                <a:gd name="connsiteY18" fmla="*/ 1016000 h 1512711"/>
                <a:gd name="connsiteX19" fmla="*/ 7574845 w 7992534"/>
                <a:gd name="connsiteY19" fmla="*/ 1027288 h 1512711"/>
                <a:gd name="connsiteX20" fmla="*/ 7597422 w 7992534"/>
                <a:gd name="connsiteY20" fmla="*/ 1264355 h 1512711"/>
                <a:gd name="connsiteX21" fmla="*/ 7642578 w 7992534"/>
                <a:gd name="connsiteY21" fmla="*/ 1354666 h 1512711"/>
                <a:gd name="connsiteX22" fmla="*/ 7992534 w 7992534"/>
                <a:gd name="connsiteY22" fmla="*/ 1354666 h 1512711"/>
                <a:gd name="connsiteX0" fmla="*/ 0 w 7992534"/>
                <a:gd name="connsiteY0" fmla="*/ 1512711 h 1550341"/>
                <a:gd name="connsiteX1" fmla="*/ 1659467 w 7992534"/>
                <a:gd name="connsiteY1" fmla="*/ 1399822 h 1550341"/>
                <a:gd name="connsiteX2" fmla="*/ 3217334 w 7992534"/>
                <a:gd name="connsiteY2" fmla="*/ 609600 h 1550341"/>
                <a:gd name="connsiteX3" fmla="*/ 3262489 w 7992534"/>
                <a:gd name="connsiteY3" fmla="*/ 440266 h 1550341"/>
                <a:gd name="connsiteX4" fmla="*/ 3330222 w 7992534"/>
                <a:gd name="connsiteY4" fmla="*/ 417688 h 1550341"/>
                <a:gd name="connsiteX5" fmla="*/ 3409245 w 7992534"/>
                <a:gd name="connsiteY5" fmla="*/ 440266 h 1550341"/>
                <a:gd name="connsiteX6" fmla="*/ 3431822 w 7992534"/>
                <a:gd name="connsiteY6" fmla="*/ 598311 h 1550341"/>
                <a:gd name="connsiteX7" fmla="*/ 3488267 w 7992534"/>
                <a:gd name="connsiteY7" fmla="*/ 654755 h 1550341"/>
                <a:gd name="connsiteX8" fmla="*/ 4097867 w 7992534"/>
                <a:gd name="connsiteY8" fmla="*/ 643466 h 1550341"/>
                <a:gd name="connsiteX9" fmla="*/ 4165600 w 7992534"/>
                <a:gd name="connsiteY9" fmla="*/ 598311 h 1550341"/>
                <a:gd name="connsiteX10" fmla="*/ 4301067 w 7992534"/>
                <a:gd name="connsiteY10" fmla="*/ 45155 h 1550341"/>
                <a:gd name="connsiteX11" fmla="*/ 4334934 w 7992534"/>
                <a:gd name="connsiteY11" fmla="*/ 0 h 1550341"/>
                <a:gd name="connsiteX12" fmla="*/ 4876800 w 7992534"/>
                <a:gd name="connsiteY12" fmla="*/ 0 h 1550341"/>
                <a:gd name="connsiteX13" fmla="*/ 4921956 w 7992534"/>
                <a:gd name="connsiteY13" fmla="*/ 22577 h 1550341"/>
                <a:gd name="connsiteX14" fmla="*/ 5283200 w 7992534"/>
                <a:gd name="connsiteY14" fmla="*/ 1241777 h 1550341"/>
                <a:gd name="connsiteX15" fmla="*/ 5384800 w 7992534"/>
                <a:gd name="connsiteY15" fmla="*/ 1343377 h 1550341"/>
                <a:gd name="connsiteX16" fmla="*/ 7303911 w 7992534"/>
                <a:gd name="connsiteY16" fmla="*/ 1343377 h 1550341"/>
                <a:gd name="connsiteX17" fmla="*/ 7360356 w 7992534"/>
                <a:gd name="connsiteY17" fmla="*/ 1275644 h 1550341"/>
                <a:gd name="connsiteX18" fmla="*/ 7405511 w 7992534"/>
                <a:gd name="connsiteY18" fmla="*/ 1016000 h 1550341"/>
                <a:gd name="connsiteX19" fmla="*/ 7574845 w 7992534"/>
                <a:gd name="connsiteY19" fmla="*/ 1027288 h 1550341"/>
                <a:gd name="connsiteX20" fmla="*/ 7597422 w 7992534"/>
                <a:gd name="connsiteY20" fmla="*/ 1264355 h 1550341"/>
                <a:gd name="connsiteX21" fmla="*/ 7642578 w 7992534"/>
                <a:gd name="connsiteY21" fmla="*/ 1354666 h 1550341"/>
                <a:gd name="connsiteX22" fmla="*/ 7992534 w 7992534"/>
                <a:gd name="connsiteY22" fmla="*/ 1354666 h 1550341"/>
                <a:gd name="connsiteX0" fmla="*/ 0 w 7992534"/>
                <a:gd name="connsiteY0" fmla="*/ 1512711 h 1550341"/>
                <a:gd name="connsiteX1" fmla="*/ 1659467 w 7992534"/>
                <a:gd name="connsiteY1" fmla="*/ 1399822 h 1550341"/>
                <a:gd name="connsiteX2" fmla="*/ 3217334 w 7992534"/>
                <a:gd name="connsiteY2" fmla="*/ 609600 h 1550341"/>
                <a:gd name="connsiteX3" fmla="*/ 3262489 w 7992534"/>
                <a:gd name="connsiteY3" fmla="*/ 440266 h 1550341"/>
                <a:gd name="connsiteX4" fmla="*/ 3330222 w 7992534"/>
                <a:gd name="connsiteY4" fmla="*/ 417688 h 1550341"/>
                <a:gd name="connsiteX5" fmla="*/ 3409245 w 7992534"/>
                <a:gd name="connsiteY5" fmla="*/ 440266 h 1550341"/>
                <a:gd name="connsiteX6" fmla="*/ 3431822 w 7992534"/>
                <a:gd name="connsiteY6" fmla="*/ 598311 h 1550341"/>
                <a:gd name="connsiteX7" fmla="*/ 3488267 w 7992534"/>
                <a:gd name="connsiteY7" fmla="*/ 654755 h 1550341"/>
                <a:gd name="connsiteX8" fmla="*/ 4097867 w 7992534"/>
                <a:gd name="connsiteY8" fmla="*/ 643466 h 1550341"/>
                <a:gd name="connsiteX9" fmla="*/ 4165600 w 7992534"/>
                <a:gd name="connsiteY9" fmla="*/ 598311 h 1550341"/>
                <a:gd name="connsiteX10" fmla="*/ 4301067 w 7992534"/>
                <a:gd name="connsiteY10" fmla="*/ 45155 h 1550341"/>
                <a:gd name="connsiteX11" fmla="*/ 4334934 w 7992534"/>
                <a:gd name="connsiteY11" fmla="*/ 0 h 1550341"/>
                <a:gd name="connsiteX12" fmla="*/ 4876800 w 7992534"/>
                <a:gd name="connsiteY12" fmla="*/ 0 h 1550341"/>
                <a:gd name="connsiteX13" fmla="*/ 4921956 w 7992534"/>
                <a:gd name="connsiteY13" fmla="*/ 22577 h 1550341"/>
                <a:gd name="connsiteX14" fmla="*/ 5283200 w 7992534"/>
                <a:gd name="connsiteY14" fmla="*/ 1241777 h 1550341"/>
                <a:gd name="connsiteX15" fmla="*/ 5384800 w 7992534"/>
                <a:gd name="connsiteY15" fmla="*/ 1343377 h 1550341"/>
                <a:gd name="connsiteX16" fmla="*/ 7303911 w 7992534"/>
                <a:gd name="connsiteY16" fmla="*/ 1343377 h 1550341"/>
                <a:gd name="connsiteX17" fmla="*/ 7360356 w 7992534"/>
                <a:gd name="connsiteY17" fmla="*/ 1275644 h 1550341"/>
                <a:gd name="connsiteX18" fmla="*/ 7405511 w 7992534"/>
                <a:gd name="connsiteY18" fmla="*/ 1016000 h 1550341"/>
                <a:gd name="connsiteX19" fmla="*/ 7574845 w 7992534"/>
                <a:gd name="connsiteY19" fmla="*/ 1027288 h 1550341"/>
                <a:gd name="connsiteX20" fmla="*/ 7597422 w 7992534"/>
                <a:gd name="connsiteY20" fmla="*/ 1264355 h 1550341"/>
                <a:gd name="connsiteX21" fmla="*/ 7642578 w 7992534"/>
                <a:gd name="connsiteY21" fmla="*/ 1354666 h 1550341"/>
                <a:gd name="connsiteX22" fmla="*/ 7992534 w 7992534"/>
                <a:gd name="connsiteY22" fmla="*/ 1354666 h 155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992534" h="1550341">
                  <a:moveTo>
                    <a:pt x="0" y="1512711"/>
                  </a:moveTo>
                  <a:cubicBezTo>
                    <a:pt x="553156" y="1475081"/>
                    <a:pt x="1123245" y="1550341"/>
                    <a:pt x="1659467" y="1399822"/>
                  </a:cubicBezTo>
                  <a:cubicBezTo>
                    <a:pt x="2195689" y="1249304"/>
                    <a:pt x="2950164" y="769526"/>
                    <a:pt x="3217334" y="609600"/>
                  </a:cubicBezTo>
                  <a:lnTo>
                    <a:pt x="3262489" y="440266"/>
                  </a:lnTo>
                  <a:lnTo>
                    <a:pt x="3330222" y="417688"/>
                  </a:lnTo>
                  <a:lnTo>
                    <a:pt x="3409245" y="440266"/>
                  </a:lnTo>
                  <a:lnTo>
                    <a:pt x="3431822" y="598311"/>
                  </a:lnTo>
                  <a:lnTo>
                    <a:pt x="3488267" y="654755"/>
                  </a:lnTo>
                  <a:lnTo>
                    <a:pt x="4097867" y="643466"/>
                  </a:lnTo>
                  <a:lnTo>
                    <a:pt x="4165600" y="598311"/>
                  </a:lnTo>
                  <a:lnTo>
                    <a:pt x="4301067" y="45155"/>
                  </a:lnTo>
                  <a:lnTo>
                    <a:pt x="4334934" y="0"/>
                  </a:lnTo>
                  <a:lnTo>
                    <a:pt x="4876800" y="0"/>
                  </a:lnTo>
                  <a:lnTo>
                    <a:pt x="4921956" y="22577"/>
                  </a:lnTo>
                  <a:lnTo>
                    <a:pt x="5283200" y="1241777"/>
                  </a:lnTo>
                  <a:lnTo>
                    <a:pt x="5384800" y="1343377"/>
                  </a:lnTo>
                  <a:lnTo>
                    <a:pt x="7303911" y="1343377"/>
                  </a:lnTo>
                  <a:lnTo>
                    <a:pt x="7360356" y="1275644"/>
                  </a:lnTo>
                  <a:lnTo>
                    <a:pt x="7405511" y="1016000"/>
                  </a:lnTo>
                  <a:lnTo>
                    <a:pt x="7574845" y="1027288"/>
                  </a:lnTo>
                  <a:lnTo>
                    <a:pt x="7597422" y="1264355"/>
                  </a:lnTo>
                  <a:lnTo>
                    <a:pt x="7642578" y="1354666"/>
                  </a:lnTo>
                  <a:lnTo>
                    <a:pt x="7992534" y="1354666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003550" y="2698612"/>
              <a:ext cx="26273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2755900" y="2847823"/>
              <a:ext cx="29083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4" idx="2"/>
            </p:cNvCxnSpPr>
            <p:nvPr/>
          </p:nvCxnSpPr>
          <p:spPr>
            <a:xfrm flipH="1">
              <a:off x="425450" y="2323997"/>
              <a:ext cx="3203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Isosceles Triangle 7"/>
            <p:cNvSpPr/>
            <p:nvPr/>
          </p:nvSpPr>
          <p:spPr>
            <a:xfrm flipV="1">
              <a:off x="666750" y="2238280"/>
              <a:ext cx="95250" cy="8889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>
              <a:off x="425450" y="2990685"/>
              <a:ext cx="2019300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/>
            <p:cNvSpPr/>
            <p:nvPr/>
          </p:nvSpPr>
          <p:spPr>
            <a:xfrm flipV="1">
              <a:off x="666750" y="2895444"/>
              <a:ext cx="95250" cy="8889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 flipH="1">
              <a:off x="970786" y="2651785"/>
              <a:ext cx="64922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4778375" y="1730327"/>
              <a:ext cx="517525" cy="444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13" name="Straight Connector 12"/>
            <p:cNvCxnSpPr/>
            <p:nvPr/>
          </p:nvCxnSpPr>
          <p:spPr>
            <a:xfrm rot="10800000" flipV="1">
              <a:off x="5675313" y="2860522"/>
              <a:ext cx="214312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sosceles Triangle 13"/>
            <p:cNvSpPr/>
            <p:nvPr/>
          </p:nvSpPr>
          <p:spPr>
            <a:xfrm flipV="1">
              <a:off x="5916613" y="2765281"/>
              <a:ext cx="95250" cy="8889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15" name="Straight Connector 14"/>
            <p:cNvCxnSpPr>
              <a:stCxn id="4" idx="9"/>
            </p:cNvCxnSpPr>
            <p:nvPr/>
          </p:nvCxnSpPr>
          <p:spPr>
            <a:xfrm flipH="1" flipV="1">
              <a:off x="3854450" y="2250979"/>
              <a:ext cx="7397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/>
            <p:cNvSpPr/>
            <p:nvPr/>
          </p:nvSpPr>
          <p:spPr>
            <a:xfrm flipV="1">
              <a:off x="4011613" y="2155738"/>
              <a:ext cx="95250" cy="8889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49875" y="4335171"/>
              <a:ext cx="44450" cy="2825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16200000" flipH="1">
              <a:off x="3950626" y="3054973"/>
              <a:ext cx="28429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479425" y="3673246"/>
              <a:ext cx="7962900" cy="334931"/>
            </a:xfrm>
            <a:custGeom>
              <a:avLst/>
              <a:gdLst>
                <a:gd name="connsiteX0" fmla="*/ 0 w 7978140"/>
                <a:gd name="connsiteY0" fmla="*/ 335280 h 335280"/>
                <a:gd name="connsiteX1" fmla="*/ 7962900 w 7978140"/>
                <a:gd name="connsiteY1" fmla="*/ 0 h 335280"/>
                <a:gd name="connsiteX2" fmla="*/ 7978140 w 7978140"/>
                <a:gd name="connsiteY2" fmla="*/ 106680 h 335280"/>
                <a:gd name="connsiteX0" fmla="*/ 0 w 7962900"/>
                <a:gd name="connsiteY0" fmla="*/ 335280 h 335280"/>
                <a:gd name="connsiteX1" fmla="*/ 7962900 w 7962900"/>
                <a:gd name="connsiteY1" fmla="*/ 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62900" h="335280">
                  <a:moveTo>
                    <a:pt x="0" y="335280"/>
                  </a:moveTo>
                  <a:lnTo>
                    <a:pt x="7962900" y="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0" name="Isosceles Triangle 19"/>
            <p:cNvSpPr/>
            <p:nvPr/>
          </p:nvSpPr>
          <p:spPr>
            <a:xfrm flipV="1">
              <a:off x="803275" y="3901825"/>
              <a:ext cx="95250" cy="8889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0987" name="TextBox 20"/>
            <p:cNvSpPr txBox="1">
              <a:spLocks noChangeArrowheads="1"/>
            </p:cNvSpPr>
            <p:nvPr/>
          </p:nvSpPr>
          <p:spPr bwMode="auto">
            <a:xfrm>
              <a:off x="3528060" y="4250055"/>
              <a:ext cx="150876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Shallow aquifer</a:t>
              </a:r>
            </a:p>
          </p:txBody>
        </p:sp>
        <p:sp>
          <p:nvSpPr>
            <p:cNvPr id="40988" name="TextBox 21"/>
            <p:cNvSpPr txBox="1">
              <a:spLocks noChangeArrowheads="1"/>
            </p:cNvSpPr>
            <p:nvPr/>
          </p:nvSpPr>
          <p:spPr bwMode="auto">
            <a:xfrm rot="-5400000">
              <a:off x="4503420" y="3208020"/>
              <a:ext cx="150876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Tube well</a:t>
              </a:r>
            </a:p>
          </p:txBody>
        </p:sp>
        <p:sp>
          <p:nvSpPr>
            <p:cNvPr id="40989" name="TextBox 22"/>
            <p:cNvSpPr txBox="1">
              <a:spLocks noChangeArrowheads="1"/>
            </p:cNvSpPr>
            <p:nvPr/>
          </p:nvSpPr>
          <p:spPr bwMode="auto">
            <a:xfrm>
              <a:off x="3710940" y="2636520"/>
              <a:ext cx="150876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Inlet/outlet channel</a:t>
              </a:r>
            </a:p>
          </p:txBody>
        </p:sp>
        <p:sp>
          <p:nvSpPr>
            <p:cNvPr id="40990" name="TextBox 23"/>
            <p:cNvSpPr txBox="1">
              <a:spLocks noChangeArrowheads="1"/>
            </p:cNvSpPr>
            <p:nvPr/>
          </p:nvSpPr>
          <p:spPr bwMode="auto">
            <a:xfrm>
              <a:off x="2026920" y="1851660"/>
              <a:ext cx="150876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Sluice gate</a:t>
              </a:r>
            </a:p>
          </p:txBody>
        </p:sp>
        <p:cxnSp>
          <p:nvCxnSpPr>
            <p:cNvPr id="25" name="Straight Arrow Connector 24"/>
            <p:cNvCxnSpPr>
              <a:stCxn id="40990" idx="2"/>
              <a:endCxn id="28" idx="0"/>
            </p:cNvCxnSpPr>
            <p:nvPr/>
          </p:nvCxnSpPr>
          <p:spPr>
            <a:xfrm rot="16200000" flipH="1">
              <a:off x="2782105" y="2112073"/>
              <a:ext cx="265088" cy="266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92" name="TextBox 25"/>
            <p:cNvSpPr txBox="1">
              <a:spLocks noChangeArrowheads="1"/>
            </p:cNvSpPr>
            <p:nvPr/>
          </p:nvSpPr>
          <p:spPr bwMode="auto">
            <a:xfrm>
              <a:off x="897255" y="2506980"/>
              <a:ext cx="150876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Tidal range</a:t>
              </a:r>
            </a:p>
          </p:txBody>
        </p:sp>
        <p:sp>
          <p:nvSpPr>
            <p:cNvPr id="40993" name="TextBox 26"/>
            <p:cNvSpPr txBox="1">
              <a:spLocks noChangeArrowheads="1"/>
            </p:cNvSpPr>
            <p:nvPr/>
          </p:nvSpPr>
          <p:spPr bwMode="auto">
            <a:xfrm>
              <a:off x="1038225" y="2103120"/>
              <a:ext cx="84963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River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25775" y="2377967"/>
              <a:ext cx="44450" cy="47144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0995" name="TextBox 28"/>
            <p:cNvSpPr txBox="1">
              <a:spLocks noChangeArrowheads="1"/>
            </p:cNvSpPr>
            <p:nvPr/>
          </p:nvSpPr>
          <p:spPr bwMode="auto">
            <a:xfrm>
              <a:off x="4526280" y="1219200"/>
              <a:ext cx="102108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Polder embankment</a:t>
              </a:r>
            </a:p>
          </p:txBody>
        </p:sp>
        <p:sp>
          <p:nvSpPr>
            <p:cNvPr id="30" name="Up Arrow 29"/>
            <p:cNvSpPr/>
            <p:nvPr/>
          </p:nvSpPr>
          <p:spPr>
            <a:xfrm>
              <a:off x="6675438" y="2003352"/>
              <a:ext cx="1173162" cy="827010"/>
            </a:xfrm>
            <a:prstGeom prst="upArrow">
              <a:avLst>
                <a:gd name="adj1" fmla="val 82195"/>
                <a:gd name="adj2" fmla="val 62915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81800" y="2827187"/>
              <a:ext cx="46038" cy="2269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4138" y="2827187"/>
              <a:ext cx="46037" cy="22699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cxnSp>
          <p:nvCxnSpPr>
            <p:cNvPr id="33" name="Straight Connector 32"/>
            <p:cNvCxnSpPr/>
            <p:nvPr/>
          </p:nvCxnSpPr>
          <p:spPr>
            <a:xfrm rot="10800000" flipV="1">
              <a:off x="8015288" y="2860522"/>
              <a:ext cx="36671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33"/>
            <p:cNvSpPr/>
            <p:nvPr/>
          </p:nvSpPr>
          <p:spPr>
            <a:xfrm flipV="1">
              <a:off x="8194675" y="2765281"/>
              <a:ext cx="95250" cy="8889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41001" name="TextBox 34"/>
            <p:cNvSpPr txBox="1">
              <a:spLocks noChangeArrowheads="1"/>
            </p:cNvSpPr>
            <p:nvPr/>
          </p:nvSpPr>
          <p:spPr bwMode="auto">
            <a:xfrm>
              <a:off x="3802380" y="1927860"/>
              <a:ext cx="88392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Pond</a:t>
              </a:r>
            </a:p>
          </p:txBody>
        </p:sp>
        <p:sp>
          <p:nvSpPr>
            <p:cNvPr id="41002" name="TextBox 35"/>
            <p:cNvSpPr txBox="1">
              <a:spLocks noChangeArrowheads="1"/>
            </p:cNvSpPr>
            <p:nvPr/>
          </p:nvSpPr>
          <p:spPr bwMode="auto">
            <a:xfrm>
              <a:off x="5882640" y="2606040"/>
              <a:ext cx="88392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Pond</a:t>
              </a:r>
            </a:p>
          </p:txBody>
        </p:sp>
        <p:sp>
          <p:nvSpPr>
            <p:cNvPr id="41003" name="TextBox 36"/>
            <p:cNvSpPr txBox="1">
              <a:spLocks noChangeArrowheads="1"/>
            </p:cNvSpPr>
            <p:nvPr/>
          </p:nvSpPr>
          <p:spPr bwMode="auto">
            <a:xfrm>
              <a:off x="7840980" y="2545080"/>
              <a:ext cx="88392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Pond</a:t>
              </a:r>
            </a:p>
          </p:txBody>
        </p:sp>
        <p:sp>
          <p:nvSpPr>
            <p:cNvPr id="41004" name="TextBox 37"/>
            <p:cNvSpPr txBox="1">
              <a:spLocks noChangeArrowheads="1"/>
            </p:cNvSpPr>
            <p:nvPr/>
          </p:nvSpPr>
          <p:spPr bwMode="auto">
            <a:xfrm>
              <a:off x="6812280" y="2407920"/>
              <a:ext cx="88392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House</a:t>
              </a:r>
            </a:p>
          </p:txBody>
        </p:sp>
        <p:sp>
          <p:nvSpPr>
            <p:cNvPr id="41005" name="TextBox 38"/>
            <p:cNvSpPr txBox="1">
              <a:spLocks noChangeArrowheads="1"/>
            </p:cNvSpPr>
            <p:nvPr/>
          </p:nvSpPr>
          <p:spPr bwMode="auto">
            <a:xfrm rot="-178858">
              <a:off x="1337310" y="3716655"/>
              <a:ext cx="150876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GB" sz="1100"/>
                <a:t>Water table</a:t>
              </a:r>
            </a:p>
          </p:txBody>
        </p:sp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76200" y="609600"/>
            <a:ext cx="8931275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595959"/>
                </a:solidFill>
                <a:latin typeface="Calibri" pitchFamily="-108" charset="0"/>
                <a:ea typeface="MS PGothic" pitchFamily="34" charset="-128"/>
                <a:cs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595959"/>
                </a:solidFill>
                <a:latin typeface="Calibri" pitchFamily="-108" charset="0"/>
                <a:ea typeface="MS PGothic" pitchFamily="34" charset="-128"/>
                <a:cs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595959"/>
                </a:solidFill>
                <a:latin typeface="Calibri" pitchFamily="-108" charset="0"/>
                <a:ea typeface="MS PGothic" pitchFamily="34" charset="-128"/>
                <a:cs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595959"/>
                </a:solidFill>
                <a:latin typeface="Calibri" pitchFamily="-108" charset="0"/>
                <a:ea typeface="MS PGothic" pitchFamily="34" charset="-128"/>
                <a:cs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FF"/>
                </a:solidFill>
                <a:latin typeface="Arial Black" pitchFamily="-10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FF"/>
                </a:solidFill>
                <a:latin typeface="Arial Black" pitchFamily="-10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FF"/>
                </a:solidFill>
                <a:latin typeface="Arial Black" pitchFamily="-10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FFFF"/>
                </a:solidFill>
                <a:latin typeface="Arial Black" pitchFamily="-108" charset="0"/>
              </a:defRPr>
            </a:lvl9pPr>
          </a:lstStyle>
          <a:p>
            <a:pPr eaLnBrk="1" hangingPunct="1">
              <a:defRPr/>
            </a:pPr>
            <a:r>
              <a:rPr lang="en-GB" sz="3500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pitchFamily="-108" charset="-128"/>
              </a:rPr>
              <a:t>Pond salinization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90550" y="5181600"/>
            <a:ext cx="8096250" cy="461963"/>
            <a:chOff x="590550" y="5181600"/>
            <a:chExt cx="8096250" cy="461665"/>
          </a:xfrm>
        </p:grpSpPr>
        <p:sp>
          <p:nvSpPr>
            <p:cNvPr id="40965" name="TextBox 41"/>
            <p:cNvSpPr txBox="1">
              <a:spLocks noChangeArrowheads="1"/>
            </p:cNvSpPr>
            <p:nvPr/>
          </p:nvSpPr>
          <p:spPr bwMode="auto">
            <a:xfrm>
              <a:off x="590550" y="5181600"/>
              <a:ext cx="23050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b="1">
                  <a:solidFill>
                    <a:srgbClr val="FF0000"/>
                  </a:solidFill>
                  <a:latin typeface="Arial" pitchFamily="34" charset="0"/>
                </a:rPr>
                <a:t>SOURCE</a:t>
              </a:r>
            </a:p>
          </p:txBody>
        </p:sp>
        <p:sp>
          <p:nvSpPr>
            <p:cNvPr id="40966" name="TextBox 42"/>
            <p:cNvSpPr txBox="1">
              <a:spLocks noChangeArrowheads="1"/>
            </p:cNvSpPr>
            <p:nvPr/>
          </p:nvSpPr>
          <p:spPr bwMode="auto">
            <a:xfrm>
              <a:off x="3570581" y="5181600"/>
              <a:ext cx="230763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b="1">
                  <a:solidFill>
                    <a:srgbClr val="3333CC"/>
                  </a:solidFill>
                  <a:latin typeface="Arial" pitchFamily="34" charset="0"/>
                </a:rPr>
                <a:t>PATHWAY</a:t>
              </a:r>
            </a:p>
          </p:txBody>
        </p:sp>
        <p:sp>
          <p:nvSpPr>
            <p:cNvPr id="40967" name="TextBox 43"/>
            <p:cNvSpPr txBox="1">
              <a:spLocks noChangeArrowheads="1"/>
            </p:cNvSpPr>
            <p:nvPr/>
          </p:nvSpPr>
          <p:spPr bwMode="auto">
            <a:xfrm>
              <a:off x="6553200" y="5183832"/>
              <a:ext cx="2133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GB" b="1">
                  <a:solidFill>
                    <a:srgbClr val="00FF00"/>
                  </a:solidFill>
                  <a:latin typeface="Arial" pitchFamily="34" charset="0"/>
                </a:rPr>
                <a:t>RECEPTOR</a:t>
              </a:r>
            </a:p>
          </p:txBody>
        </p:sp>
        <p:sp>
          <p:nvSpPr>
            <p:cNvPr id="40968" name="Right Arrow 1"/>
            <p:cNvSpPr>
              <a:spLocks noChangeArrowheads="1"/>
            </p:cNvSpPr>
            <p:nvPr/>
          </p:nvSpPr>
          <p:spPr bwMode="auto">
            <a:xfrm>
              <a:off x="2286000" y="5334000"/>
              <a:ext cx="1066800" cy="152400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969" name="Right Arrow 45"/>
            <p:cNvSpPr>
              <a:spLocks noChangeArrowheads="1"/>
            </p:cNvSpPr>
            <p:nvPr/>
          </p:nvSpPr>
          <p:spPr bwMode="auto">
            <a:xfrm>
              <a:off x="5334000" y="5334000"/>
              <a:ext cx="1066800" cy="152400"/>
            </a:xfrm>
            <a:prstGeom prst="rightArrow">
              <a:avLst>
                <a:gd name="adj1" fmla="val 50000"/>
                <a:gd name="adj2" fmla="val 50005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71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62000" y="112811"/>
            <a:ext cx="8915400" cy="7126189"/>
            <a:chOff x="762000" y="112811"/>
            <a:chExt cx="8915400" cy="7126189"/>
          </a:xfrm>
        </p:grpSpPr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855" y="266700"/>
              <a:ext cx="5931658" cy="697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1248" y="798195"/>
              <a:ext cx="1698863" cy="5909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Area (km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        &amp;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 smtClean="0">
                  <a:solidFill>
                    <a:srgbClr val="FF0000"/>
                  </a:solidFill>
                </a:rPr>
                <a:t>population</a:t>
              </a:r>
              <a:endParaRPr lang="en-US" sz="1400" dirty="0">
                <a:solidFill>
                  <a:srgbClr val="FF0000"/>
                </a:solidFill>
              </a:endParaRPr>
            </a:p>
            <a:p>
              <a:endParaRPr lang="en-US" sz="1400" dirty="0" smtClean="0"/>
            </a:p>
            <a:p>
              <a:r>
                <a:rPr lang="en-US" sz="1400" dirty="0" smtClean="0"/>
                <a:t>Available water per </a:t>
              </a:r>
            </a:p>
            <a:p>
              <a:r>
                <a:rPr lang="en-US" sz="1400" dirty="0" smtClean="0"/>
                <a:t>square km/year (m)</a:t>
              </a:r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/>
                <a:t>Available water per </a:t>
              </a:r>
            </a:p>
            <a:p>
              <a:r>
                <a:rPr lang="en-US" sz="1400" dirty="0" smtClean="0"/>
                <a:t>Capita/year </a:t>
              </a:r>
              <a:r>
                <a:rPr lang="en-US" sz="1400" dirty="0"/>
                <a:t>(</a:t>
              </a:r>
              <a:r>
                <a:rPr lang="en-US" sz="1400" dirty="0" smtClean="0"/>
                <a:t>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 smtClean="0"/>
                <a:t>Use of available </a:t>
              </a:r>
            </a:p>
            <a:p>
              <a:r>
                <a:rPr lang="en-US" sz="1400" dirty="0" smtClean="0"/>
                <a:t>water (%)</a:t>
              </a:r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Water use per capita</a:t>
              </a:r>
            </a:p>
            <a:p>
              <a:r>
                <a:rPr lang="en-US" sz="1400" dirty="0" smtClean="0"/>
                <a:t>Per year (m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HDI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9765" y="228600"/>
              <a:ext cx="678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50" dirty="0" smtClean="0"/>
            </a:p>
            <a:p>
              <a:r>
                <a:rPr lang="en-US" sz="1400" dirty="0" smtClean="0"/>
                <a:t>9984670                             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22070         243610            144000             1104300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12112" y="1383268"/>
              <a:ext cx="6781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                                                    8.5</a:t>
              </a:r>
            </a:p>
            <a:p>
              <a:endParaRPr lang="en-US" sz="1100" dirty="0" smtClean="0"/>
            </a:p>
            <a:p>
              <a:endParaRPr lang="en-US" sz="1200" dirty="0"/>
            </a:p>
            <a:p>
              <a:r>
                <a:rPr lang="en-US" sz="1400" dirty="0" smtClean="0"/>
                <a:t>   0.29                     0.08                  0.6                                             0.11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60880" y="2268393"/>
              <a:ext cx="678180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86177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245                 2375                 8345                 1503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86391" y="3176334"/>
              <a:ext cx="67818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102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  1.58                                               8.81                  2.92               4.556    </a:t>
              </a:r>
            </a:p>
            <a:p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59025" y="4227575"/>
              <a:ext cx="678180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1470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282                   212               244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                                                                      80.5</a:t>
              </a:r>
              <a:endParaRPr lang="en-US" sz="14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895600" y="5791200"/>
              <a:ext cx="6781800" cy="764977"/>
              <a:chOff x="2047035" y="5791200"/>
              <a:chExt cx="6781800" cy="76497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47035" y="5791200"/>
                <a:ext cx="67818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0.908                       0.888               0.863 </a:t>
                </a:r>
              </a:p>
              <a:p>
                <a:endParaRPr lang="en-US" sz="900" dirty="0"/>
              </a:p>
              <a:p>
                <a:r>
                  <a:rPr lang="en-US" sz="1400" dirty="0" smtClean="0"/>
                  <a:t>                                                                                   0.5                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186765" y="6248400"/>
                <a:ext cx="6351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0.363 </a:t>
                </a:r>
                <a:endParaRPr lang="en-US" sz="1400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524871" y="112811"/>
              <a:ext cx="6466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Canada                  Israel             UK              Bangladesh         Ethiopia</a:t>
              </a:r>
              <a:endParaRPr lang="en-US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420588"/>
              <a:ext cx="7239000" cy="6361212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62000" y="1450813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2000" y="2322575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2000" y="4286094"/>
              <a:ext cx="7239000" cy="141122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5430" y="1208908"/>
              <a:ext cx="5243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33M                             7M               62M                  147M                 81M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829300" y="112811"/>
            <a:ext cx="2252112" cy="735478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38400" y="76200"/>
            <a:ext cx="2362200" cy="735478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6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4729"/>
            <a:ext cx="5334000" cy="647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23" y="0"/>
            <a:ext cx="13195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UK:</a:t>
            </a:r>
            <a:endParaRPr lang="en-US" sz="60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5238817" y="1015663"/>
            <a:ext cx="1409566" cy="5385137"/>
            <a:chOff x="5238817" y="1015663"/>
            <a:chExt cx="1409566" cy="5385137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5238817" y="1015663"/>
              <a:ext cx="780983" cy="538513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867400" y="2362200"/>
              <a:ext cx="7809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~600km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15017" y="4953000"/>
            <a:ext cx="2533583" cy="479826"/>
            <a:chOff x="4191000" y="4038600"/>
            <a:chExt cx="2533583" cy="479826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4191000" y="4038600"/>
              <a:ext cx="2533583" cy="38100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421505" y="4210649"/>
              <a:ext cx="7809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~300km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005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Groundwater resources in UK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3"/>
          <a:stretch>
            <a:fillRect/>
          </a:stretch>
        </p:blipFill>
        <p:spPr bwMode="auto">
          <a:xfrm>
            <a:off x="2339578" y="1232248"/>
            <a:ext cx="4198144" cy="528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308203" y="6405503"/>
            <a:ext cx="1919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GB" sz="1000"/>
              <a:t>(after the UK Groundwater Forum, 2004)</a:t>
            </a:r>
          </a:p>
        </p:txBody>
      </p:sp>
      <p:sp>
        <p:nvSpPr>
          <p:cNvPr id="2" name="Oval 1"/>
          <p:cNvSpPr/>
          <p:nvPr/>
        </p:nvSpPr>
        <p:spPr>
          <a:xfrm>
            <a:off x="5832872" y="5219700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2872" y="495683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LONDON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08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727075"/>
            <a:ext cx="4502150" cy="496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9" descr="White cliff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588" y="1227138"/>
            <a:ext cx="4697412" cy="316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2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The English Chalk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73" name="Text Box 3"/>
          <p:cNvSpPr txBox="1">
            <a:spLocks noChangeArrowheads="1"/>
          </p:cNvSpPr>
          <p:nvPr/>
        </p:nvSpPr>
        <p:spPr bwMode="auto">
          <a:xfrm>
            <a:off x="4821238" y="4949825"/>
            <a:ext cx="4189412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GB" sz="2000" b="1" dirty="0" smtClean="0">
                <a:latin typeface="Calibri" pitchFamily="34" charset="0"/>
                <a:cs typeface="Calibri" pitchFamily="34" charset="0"/>
              </a:rPr>
              <a:t>Climate in SE England:</a:t>
            </a:r>
            <a:endParaRPr lang="en-GB" sz="2000" b="1" dirty="0">
              <a:latin typeface="Calibri" pitchFamily="34" charset="0"/>
              <a:cs typeface="Calibri" pitchFamily="34" charset="0"/>
            </a:endParaRPr>
          </a:p>
          <a:p>
            <a:pPr eaLnBrk="1" hangingPunct="1">
              <a:spcBef>
                <a:spcPct val="25000"/>
              </a:spcBef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Ave. Precipitation ≈ 750 mm/y</a:t>
            </a:r>
          </a:p>
          <a:p>
            <a:pPr eaLnBrk="1" hangingPunct="1">
              <a:spcBef>
                <a:spcPct val="25000"/>
              </a:spcBef>
            </a:pPr>
            <a:r>
              <a:rPr lang="en-GB" sz="2000" dirty="0">
                <a:latin typeface="Calibri" pitchFamily="34" charset="0"/>
                <a:cs typeface="Calibri" pitchFamily="34" charset="0"/>
              </a:rPr>
              <a:t>Ave. Potential Evap. ≈ 480 mm/y</a:t>
            </a:r>
          </a:p>
        </p:txBody>
      </p:sp>
    </p:spTree>
    <p:extLst>
      <p:ext uri="{BB962C8B-B14F-4D97-AF65-F5344CB8AC3E}">
        <p14:creationId xmlns:p14="http://schemas.microsoft.com/office/powerpoint/2010/main" val="35869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O20080925_00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1" b="-6078"/>
          <a:stretch>
            <a:fillRect/>
          </a:stretch>
        </p:blipFill>
        <p:spPr bwMode="auto">
          <a:xfrm>
            <a:off x="228600" y="1314450"/>
            <a:ext cx="53467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4000500"/>
            <a:ext cx="4940300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English Chalk: Landscape</a:t>
            </a:r>
            <a:endParaRPr lang="en-US" sz="3200" b="1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5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PO20080925_00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/>
          <a:stretch>
            <a:fillRect/>
          </a:stretch>
        </p:blipFill>
        <p:spPr bwMode="auto">
          <a:xfrm>
            <a:off x="0" y="1304925"/>
            <a:ext cx="9144000" cy="531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English Chalk: Streams</a:t>
            </a:r>
            <a:endParaRPr lang="en-US" sz="3200" b="1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L112007061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216025"/>
            <a:ext cx="7197725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English Chalk: Streams</a:t>
            </a:r>
            <a:endParaRPr lang="en-US" sz="3200" b="1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25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26" descr="FreeRGM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5" y="2533650"/>
            <a:ext cx="53848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77800" y="1082357"/>
            <a:ext cx="850265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77800" indent="-1778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1pPr>
            <a:lvl2pPr marL="182563" indent="-182563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sz="2000" i="0" dirty="0">
                <a:solidFill>
                  <a:srgbClr val="04139E"/>
                </a:solidFill>
                <a:latin typeface="Calibri" pitchFamily="34" charset="0"/>
              </a:rPr>
              <a:t>The UK Environment Agency has commissioned groundwater models of all the major UK aquifers;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sz="2000" i="0" dirty="0">
                <a:solidFill>
                  <a:srgbClr val="04139E"/>
                </a:solidFill>
                <a:latin typeface="Calibri" pitchFamily="34" charset="0"/>
              </a:rPr>
              <a:t>Such “physically based” models are extremely resource intensive to develop, but in principle serve multiple </a:t>
            </a:r>
            <a:r>
              <a:rPr lang="en-US" sz="2000" i="0" dirty="0" smtClean="0">
                <a:solidFill>
                  <a:srgbClr val="04139E"/>
                </a:solidFill>
                <a:latin typeface="Calibri" pitchFamily="34" charset="0"/>
              </a:rPr>
              <a:t>purposes:</a:t>
            </a:r>
            <a:endParaRPr lang="en-US" sz="2000" i="0" dirty="0">
              <a:solidFill>
                <a:srgbClr val="04139E"/>
              </a:solidFill>
              <a:latin typeface="Calibri" pitchFamily="34" charset="0"/>
            </a:endParaRPr>
          </a:p>
          <a:p>
            <a:pPr lvl="1">
              <a:spcBef>
                <a:spcPct val="20000"/>
              </a:spcBef>
            </a:pPr>
            <a:endParaRPr lang="en-US" sz="2000" i="0" dirty="0">
              <a:solidFill>
                <a:srgbClr val="04139E"/>
              </a:solidFill>
              <a:latin typeface="Calibri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806825" y="6246813"/>
            <a:ext cx="53784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77800" indent="-1778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1pPr>
            <a:lvl2pPr marL="182563" indent="-182563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2000" b="1" i="0">
                <a:solidFill>
                  <a:srgbClr val="000000"/>
                </a:solidFill>
                <a:latin typeface="Calibri" pitchFamily="34" charset="0"/>
              </a:rPr>
              <a:t>The BGS ZOOMQ3D groundwater model focusing on the Pang/Lambourn catchments</a:t>
            </a:r>
          </a:p>
          <a:p>
            <a:pPr lvl="1" algn="ctr">
              <a:spcBef>
                <a:spcPct val="20000"/>
              </a:spcBef>
            </a:pPr>
            <a:endParaRPr lang="en-US" sz="2000" b="1" i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7800" y="2484120"/>
            <a:ext cx="3705225" cy="164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77800" indent="-1778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i="0" dirty="0" smtClean="0">
                <a:solidFill>
                  <a:srgbClr val="04139E"/>
                </a:solidFill>
                <a:latin typeface="Calibri" pitchFamily="34" charset="0"/>
              </a:rPr>
              <a:t>Flood risk and impact assessment</a:t>
            </a:r>
          </a:p>
          <a:p>
            <a:pPr marL="177800" indent="-1778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dirty="0" smtClean="0">
                <a:solidFill>
                  <a:srgbClr val="04139E"/>
                </a:solidFill>
                <a:latin typeface="Calibri" pitchFamily="34" charset="0"/>
              </a:rPr>
              <a:t>Drought risk</a:t>
            </a:r>
          </a:p>
          <a:p>
            <a:pPr marL="177800" indent="-1778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i="0" dirty="0" smtClean="0">
                <a:solidFill>
                  <a:srgbClr val="04139E"/>
                </a:solidFill>
                <a:latin typeface="Calibri" pitchFamily="34" charset="0"/>
              </a:rPr>
              <a:t>Groundwater pollution</a:t>
            </a:r>
          </a:p>
          <a:p>
            <a:pPr marL="177800" indent="-177800" eaLnBrk="0" hangingPunct="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dirty="0" smtClean="0">
                <a:solidFill>
                  <a:srgbClr val="04139E"/>
                </a:solidFill>
                <a:latin typeface="Calibri" pitchFamily="34" charset="0"/>
              </a:rPr>
              <a:t>Sustainable groundwater management</a:t>
            </a:r>
          </a:p>
          <a:p>
            <a:pPr marL="177800" indent="-177800" eaLnBrk="0" hangingPunct="0">
              <a:spcBef>
                <a:spcPct val="20000"/>
              </a:spcBef>
              <a:buFont typeface="Arial" charset="0"/>
              <a:buChar char="•"/>
              <a:defRPr/>
            </a:pPr>
            <a:endParaRPr lang="en-US" sz="2000" i="0" dirty="0">
              <a:solidFill>
                <a:srgbClr val="04139E"/>
              </a:solidFill>
              <a:latin typeface="Calibri" pitchFamily="34" charset="0"/>
            </a:endParaRPr>
          </a:p>
          <a:p>
            <a:pPr eaLnBrk="0" hangingPunct="0">
              <a:spcBef>
                <a:spcPct val="20000"/>
              </a:spcBef>
              <a:defRPr/>
            </a:pPr>
            <a:r>
              <a:rPr lang="en-US" sz="2000" b="1" dirty="0" smtClean="0">
                <a:solidFill>
                  <a:srgbClr val="04139E"/>
                </a:solidFill>
                <a:latin typeface="Calibri" pitchFamily="34" charset="0"/>
              </a:rPr>
              <a:t>Take home message: UK water resources are relatively well monitored and modelled.</a:t>
            </a:r>
            <a:endParaRPr lang="en-US" sz="2000" b="1" i="0" dirty="0">
              <a:solidFill>
                <a:srgbClr val="04139E"/>
              </a:solidFill>
              <a:latin typeface="Calibri" pitchFamily="34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Groundwater models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93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" y="838200"/>
            <a:ext cx="9107487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23" y="0"/>
            <a:ext cx="6776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World freshwater availability:</a:t>
            </a:r>
            <a:endParaRPr 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2671" y="4495800"/>
            <a:ext cx="2971800" cy="224676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We will focus on 5 case studies, examining their water challenge's and solutions </a:t>
            </a:r>
            <a:endParaRPr lang="en-US" sz="28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08571" y="1981200"/>
            <a:ext cx="4892229" cy="1676400"/>
            <a:chOff x="1508571" y="1981200"/>
            <a:chExt cx="4892229" cy="1676400"/>
          </a:xfrm>
        </p:grpSpPr>
        <p:sp>
          <p:nvSpPr>
            <p:cNvPr id="8" name="Oval 7"/>
            <p:cNvSpPr/>
            <p:nvPr/>
          </p:nvSpPr>
          <p:spPr>
            <a:xfrm>
              <a:off x="1508571" y="1981200"/>
              <a:ext cx="152400" cy="152400"/>
            </a:xfrm>
            <a:prstGeom prst="ellipse">
              <a:avLst/>
            </a:prstGeom>
            <a:solidFill>
              <a:srgbClr val="FF0000">
                <a:alpha val="4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770372" y="2758314"/>
              <a:ext cx="152400" cy="152400"/>
            </a:xfrm>
            <a:prstGeom prst="ellipse">
              <a:avLst/>
            </a:prstGeom>
            <a:solidFill>
              <a:srgbClr val="FF0000">
                <a:alpha val="4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3810000" y="2118486"/>
              <a:ext cx="152400" cy="152400"/>
            </a:xfrm>
            <a:prstGeom prst="ellipse">
              <a:avLst/>
            </a:prstGeom>
            <a:solidFill>
              <a:srgbClr val="FF0000">
                <a:alpha val="4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922772" y="3505200"/>
              <a:ext cx="152400" cy="152400"/>
            </a:xfrm>
            <a:prstGeom prst="ellipse">
              <a:avLst/>
            </a:prstGeom>
            <a:solidFill>
              <a:srgbClr val="FF0000">
                <a:alpha val="4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248400" y="3048000"/>
              <a:ext cx="152400" cy="152400"/>
            </a:xfrm>
            <a:prstGeom prst="ellipse">
              <a:avLst/>
            </a:prstGeom>
            <a:solidFill>
              <a:srgbClr val="FF0000">
                <a:alpha val="46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944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The 2012 Drought – March 2012 perspective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5430" y="1125355"/>
            <a:ext cx="792738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Most of SE and E England was in drought due to 2 dry winters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Past 6 months are driest since records began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Low groundwater recharge has led to drying of streams – EA has pumped water into streams </a:t>
            </a:r>
            <a:r>
              <a:rPr lang="en-US" dirty="0"/>
              <a:t>and wetland </a:t>
            </a:r>
            <a:r>
              <a:rPr lang="en-US" dirty="0" smtClean="0"/>
              <a:t>to rescue fish, and is trying to help farmers locally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However, real impact of drought will hit in summer as plants transpire and dry soils out – severe drought is expected!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Government, EA, Water companies, working together to manage the situation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Important management decisions include: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Which farmers are allowed to </a:t>
            </a:r>
            <a:r>
              <a:rPr lang="en-US" dirty="0"/>
              <a:t>fill irrigation reservoirs </a:t>
            </a:r>
            <a:endParaRPr lang="en-US" dirty="0" smtClean="0"/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Which rivers are priorities for environment </a:t>
            </a:r>
            <a:r>
              <a:rPr lang="en-US" dirty="0"/>
              <a:t>and </a:t>
            </a:r>
            <a:r>
              <a:rPr lang="en-US" dirty="0" smtClean="0"/>
              <a:t>navigation.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Can water companies withdraw water below normally acceptable levels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What restrictions can water companies impose on consumers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Contingency plans being prepared for 2013. A hot dry summer would lead to significantly worse impacts.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1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4" b="22642"/>
          <a:stretch/>
        </p:blipFill>
        <p:spPr bwMode="auto">
          <a:xfrm>
            <a:off x="1940031" y="1406173"/>
            <a:ext cx="5216311" cy="514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The 2012 </a:t>
            </a:r>
            <a:r>
              <a:rPr lang="en-GB" sz="32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Drought – March 2012 perspective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5430" y="933450"/>
            <a:ext cx="792738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Most of SE and E England is currently in drought due to 2 dry winters</a:t>
            </a:r>
          </a:p>
          <a:p>
            <a:pPr>
              <a:spcBef>
                <a:spcPts val="600"/>
              </a:spcBef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6489353"/>
            <a:ext cx="9096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hlinkClick r:id="rId3"/>
              </a:rPr>
              <a:t>EA 2012: http</a:t>
            </a:r>
            <a:r>
              <a:rPr lang="en-US" u="sng" dirty="0">
                <a:hlinkClick r:id="rId3"/>
              </a:rPr>
              <a:t>://publications.environment-agency.gov.uk/pdf/GEHO0312BWDT-E-E.pdf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0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The 2012 </a:t>
            </a:r>
            <a:r>
              <a:rPr lang="en-GB" sz="32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Drought – March 2012 perspective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5430" y="1125355"/>
            <a:ext cx="792738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6 months up to Feb 2012 are driest since records began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533900"/>
            <a:ext cx="33528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4495800"/>
            <a:ext cx="33813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9" y="2020574"/>
            <a:ext cx="338761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8" y="2017907"/>
            <a:ext cx="3354609" cy="199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66789" y="1666875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RAINFALL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36499" y="1646432"/>
            <a:ext cx="109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RAINFALL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35312" y="4133850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SOIL MOISTURE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036147" y="4962525"/>
            <a:ext cx="2791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36147" y="5200650"/>
            <a:ext cx="279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36147" y="5467349"/>
            <a:ext cx="2791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15325" y="480643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1976</a:t>
            </a:r>
            <a:endParaRPr 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315325" y="504676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2011</a:t>
            </a:r>
            <a:endParaRPr 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315325" y="5313461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2012</a:t>
            </a:r>
            <a:endParaRPr lang="en-US" sz="14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6489353"/>
            <a:ext cx="9096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hlinkClick r:id="rId6"/>
              </a:rPr>
              <a:t>EA 2012: http</a:t>
            </a:r>
            <a:r>
              <a:rPr lang="en-US" u="sng" dirty="0">
                <a:hlinkClick r:id="rId6"/>
              </a:rPr>
              <a:t>://publications.environment-agency.gov.uk/pdf/GEHO0312BWDT-E-E.pdf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42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The 2012 </a:t>
            </a:r>
            <a:r>
              <a:rPr lang="en-GB" sz="32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Drought – March 2012 perspective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5430" y="1125355"/>
            <a:ext cx="792738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Stream flow is low now, but forecasts are worse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489353"/>
            <a:ext cx="9096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hlinkClick r:id="rId2"/>
              </a:rPr>
              <a:t>EA 2012: http</a:t>
            </a:r>
            <a:r>
              <a:rPr lang="en-US" u="sng" dirty="0">
                <a:hlinkClick r:id="rId2"/>
              </a:rPr>
              <a:t>://publications.environment-agency.gov.uk/pdf/GEHO0312BWDT-E-E.pdf</a:t>
            </a:r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1544578"/>
            <a:ext cx="7591425" cy="4477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4572000" y="2133600"/>
            <a:ext cx="0" cy="2590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19400" y="2253734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OBSERVATIONS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2253734"/>
            <a:ext cx="14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PREDICTIONS</a:t>
            </a:r>
            <a:endParaRPr lang="en-US" b="1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295400" y="2623066"/>
            <a:ext cx="3252787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599122" y="2623066"/>
            <a:ext cx="3252787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28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The 2012 </a:t>
            </a:r>
            <a:r>
              <a:rPr lang="en-GB" sz="32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Drought – March 2012 perspective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5430" y="963430"/>
            <a:ext cx="79273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Delayed response in streams is because they are fed by groundwater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Groundwater levels are declining: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89353"/>
            <a:ext cx="9096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hlinkClick r:id="rId2"/>
              </a:rPr>
              <a:t>EA 2012: http</a:t>
            </a:r>
            <a:r>
              <a:rPr lang="en-US" u="sng" dirty="0">
                <a:hlinkClick r:id="rId2"/>
              </a:rPr>
              <a:t>://publications.environment-agency.gov.uk/pdf/GEHO0312BWDT-E-E.pdf</a:t>
            </a:r>
            <a:endParaRPr 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4" y="1658878"/>
            <a:ext cx="6610351" cy="4023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V="1">
            <a:off x="5396208" y="2438400"/>
            <a:ext cx="0" cy="25908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43608" y="2558534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OBSERVATIONS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48608" y="2558534"/>
            <a:ext cx="147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PREDICTIONS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524000" y="2927866"/>
            <a:ext cx="3848396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423331" y="2927866"/>
            <a:ext cx="1968069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The 2012 </a:t>
            </a:r>
            <a:r>
              <a:rPr lang="en-GB" sz="3200" b="1" dirty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Drought – March 2012 perspective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5430" y="963430"/>
            <a:ext cx="792738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Low groundwater recharge has led to drying of streams – EA has pumped water into streams </a:t>
            </a:r>
            <a:r>
              <a:rPr lang="en-US" sz="2000" dirty="0"/>
              <a:t>and wetland </a:t>
            </a:r>
            <a:r>
              <a:rPr lang="en-US" sz="2000" dirty="0" smtClean="0"/>
              <a:t>to rescue fish, and is trying to help farmers locally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However, real impact of drought will hit in summer as plants transpire and dry soils out – severe drought is expected!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Government, EA, Water companies, working together to manage the situation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Important management decisions include: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Which farmers are allowed to </a:t>
            </a:r>
            <a:r>
              <a:rPr lang="en-US" sz="2000" dirty="0"/>
              <a:t>fill irrigation reservoirs </a:t>
            </a:r>
            <a:endParaRPr lang="en-US" sz="2000" dirty="0" smtClean="0"/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Which rivers are priorities for environment </a:t>
            </a:r>
            <a:r>
              <a:rPr lang="en-US" sz="2000" dirty="0"/>
              <a:t>and </a:t>
            </a:r>
            <a:r>
              <a:rPr lang="en-US" sz="2000" dirty="0" smtClean="0"/>
              <a:t>navigation.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Can water companies withdraw water below normally acceptable levels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What restrictions can water companies impose on consumers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Contingency plans being prepared for 2013. A hot dry summer would lead to significantly worse impacts.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6489353"/>
            <a:ext cx="9096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hlinkClick r:id="rId2"/>
              </a:rPr>
              <a:t>EA 2012: http</a:t>
            </a:r>
            <a:r>
              <a:rPr lang="en-US" u="sng" dirty="0">
                <a:hlinkClick r:id="rId2"/>
              </a:rPr>
              <a:t>://publications.environment-agency.gov.uk/pdf/GEHO0312BWDT-E-E.pdf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83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What about the Olympics!!!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1" y="4107531"/>
            <a:ext cx="1600200" cy="1764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93" y="2641600"/>
            <a:ext cx="2062196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27058" y="933450"/>
            <a:ext cx="640739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New infrastructure was designed to </a:t>
            </a:r>
            <a:r>
              <a:rPr lang="en-US" sz="2000" dirty="0"/>
              <a:t>reduce potable water </a:t>
            </a:r>
            <a:r>
              <a:rPr lang="en-US" sz="2000" dirty="0" smtClean="0"/>
              <a:t>usage significantly: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Rainwater harvesting from roofs, car parks and other </a:t>
            </a:r>
            <a:r>
              <a:rPr lang="en-US" sz="2000" dirty="0" err="1" smtClean="0"/>
              <a:t>hardstandings</a:t>
            </a:r>
            <a:r>
              <a:rPr lang="en-US" sz="2000" dirty="0" smtClean="0"/>
              <a:t>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non-potable supply network across the Olympic Park has been installed to supply water for events, irrigation and cleaning. This non potable supply network is planned to be supplied by a </a:t>
            </a:r>
            <a:r>
              <a:rPr lang="en-US" sz="2000" dirty="0" err="1" smtClean="0"/>
              <a:t>blackwater</a:t>
            </a:r>
            <a:r>
              <a:rPr lang="en-US" sz="2000" dirty="0" smtClean="0"/>
              <a:t> re-use </a:t>
            </a:r>
            <a:r>
              <a:rPr lang="en-US" sz="2000" dirty="0"/>
              <a:t>plant, taking water from a Thames Water sewer main. </a:t>
            </a:r>
            <a:endParaRPr lang="en-US" sz="20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/>
              <a:t>Water efficient fixtures and fittings (e.g. low flow taps, waterless urinals).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Swimming </a:t>
            </a:r>
            <a:r>
              <a:rPr lang="en-US" sz="2000" dirty="0"/>
              <a:t>pool backwash recycling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However, the </a:t>
            </a:r>
            <a:r>
              <a:rPr lang="en-US" sz="2000" dirty="0"/>
              <a:t>enhanced water demand is an additional consideration for planning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Rowing </a:t>
            </a:r>
            <a:r>
              <a:rPr lang="en-US" sz="2000" dirty="0"/>
              <a:t>and canoe venues </a:t>
            </a:r>
            <a:r>
              <a:rPr lang="en-US" sz="2000" dirty="0" smtClean="0"/>
              <a:t>may be relocated.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000" dirty="0" smtClean="0"/>
              <a:t>Specific boreholes and streams have been identified as back up supplies</a:t>
            </a:r>
            <a:endParaRPr lang="en-US" sz="2000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130300"/>
            <a:ext cx="2365132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5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7938"/>
            <a:ext cx="91440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sz="3200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The 2012 Drought – what actually happened?</a:t>
            </a:r>
            <a:endParaRPr lang="en-US" sz="3200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5430" y="963430"/>
            <a:ext cx="7927384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 smtClean="0"/>
              <a:t>“The wettest drought in history”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The driest spring for over a century gave way this year to the wettest April to June on </a:t>
            </a:r>
            <a:r>
              <a:rPr lang="en-US" sz="2000" dirty="0" smtClean="0"/>
              <a:t>record (230 </a:t>
            </a:r>
            <a:r>
              <a:rPr lang="en-US" sz="2000" dirty="0" err="1" smtClean="0"/>
              <a:t>yrs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1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20 million people </a:t>
            </a:r>
            <a:r>
              <a:rPr lang="en-US" sz="2000" dirty="0" smtClean="0"/>
              <a:t>had been issued </a:t>
            </a:r>
            <a:r>
              <a:rPr lang="en-US" sz="2000" dirty="0"/>
              <a:t>with a hosepipe </a:t>
            </a:r>
            <a:r>
              <a:rPr lang="en-US" sz="2000" dirty="0" smtClean="0"/>
              <a:t>ban and 200 </a:t>
            </a:r>
            <a:r>
              <a:rPr lang="en-US" sz="2000" dirty="0"/>
              <a:t>drought related environmental incidents and major roads cracking in the dry </a:t>
            </a:r>
            <a:r>
              <a:rPr lang="en-US" sz="2000" dirty="0" smtClean="0"/>
              <a:t>conditions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Then “the </a:t>
            </a:r>
            <a:r>
              <a:rPr lang="en-US" sz="2000" dirty="0"/>
              <a:t>heavens opened, river levels tripled and reservoirs went from their lowest ever levels to full or exceptionally high. Flooding hit almost every region of England and Wales from May to </a:t>
            </a:r>
            <a:r>
              <a:rPr lang="en-US" sz="2000" dirty="0" smtClean="0"/>
              <a:t>July”</a:t>
            </a:r>
            <a:r>
              <a:rPr lang="en-US" sz="2000" baseline="30000" dirty="0" smtClean="0"/>
              <a:t>1</a:t>
            </a:r>
            <a:endParaRPr lang="en-US" sz="20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762000" y="6477000"/>
            <a:ext cx="7620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1. http</a:t>
            </a:r>
            <a:r>
              <a:rPr lang="en-US" sz="1400" dirty="0"/>
              <a:t>://www.ceh.ac.uk/news/news_archive/drought-flood-transformation-uk_2012_54.html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14825"/>
            <a:ext cx="432435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6946902" y="4495800"/>
            <a:ext cx="0" cy="1752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99302" y="4599801"/>
            <a:ext cx="702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REALITY</a:t>
            </a:r>
            <a:endParaRPr lang="en-US" sz="1200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974026" y="4865132"/>
            <a:ext cx="84015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814184" y="4495800"/>
            <a:ext cx="0" cy="1752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54441"/>
            <a:ext cx="4146550" cy="2522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Freeform 20"/>
          <p:cNvSpPr/>
          <p:nvPr/>
        </p:nvSpPr>
        <p:spPr>
          <a:xfrm>
            <a:off x="3048000" y="4749730"/>
            <a:ext cx="1249680" cy="1181100"/>
          </a:xfrm>
          <a:custGeom>
            <a:avLst/>
            <a:gdLst>
              <a:gd name="connsiteX0" fmla="*/ 0 w 838200"/>
              <a:gd name="connsiteY0" fmla="*/ 1101090 h 1104900"/>
              <a:gd name="connsiteX1" fmla="*/ 60960 w 838200"/>
              <a:gd name="connsiteY1" fmla="*/ 1104900 h 1104900"/>
              <a:gd name="connsiteX2" fmla="*/ 144780 w 838200"/>
              <a:gd name="connsiteY2" fmla="*/ 1051560 h 1104900"/>
              <a:gd name="connsiteX3" fmla="*/ 255270 w 838200"/>
              <a:gd name="connsiteY3" fmla="*/ 925830 h 1104900"/>
              <a:gd name="connsiteX4" fmla="*/ 323850 w 838200"/>
              <a:gd name="connsiteY4" fmla="*/ 838200 h 1104900"/>
              <a:gd name="connsiteX5" fmla="*/ 373380 w 838200"/>
              <a:gd name="connsiteY5" fmla="*/ 811530 h 1104900"/>
              <a:gd name="connsiteX6" fmla="*/ 453390 w 838200"/>
              <a:gd name="connsiteY6" fmla="*/ 830580 h 1104900"/>
              <a:gd name="connsiteX7" fmla="*/ 510540 w 838200"/>
              <a:gd name="connsiteY7" fmla="*/ 857250 h 1104900"/>
              <a:gd name="connsiteX8" fmla="*/ 571500 w 838200"/>
              <a:gd name="connsiteY8" fmla="*/ 800100 h 1104900"/>
              <a:gd name="connsiteX9" fmla="*/ 613410 w 838200"/>
              <a:gd name="connsiteY9" fmla="*/ 628650 h 1104900"/>
              <a:gd name="connsiteX10" fmla="*/ 655320 w 838200"/>
              <a:gd name="connsiteY10" fmla="*/ 441960 h 1104900"/>
              <a:gd name="connsiteX11" fmla="*/ 670560 w 838200"/>
              <a:gd name="connsiteY11" fmla="*/ 293370 h 1104900"/>
              <a:gd name="connsiteX12" fmla="*/ 697230 w 838200"/>
              <a:gd name="connsiteY12" fmla="*/ 251460 h 1104900"/>
              <a:gd name="connsiteX13" fmla="*/ 750570 w 838200"/>
              <a:gd name="connsiteY13" fmla="*/ 190500 h 1104900"/>
              <a:gd name="connsiteX14" fmla="*/ 784860 w 838200"/>
              <a:gd name="connsiteY14" fmla="*/ 26670 h 1104900"/>
              <a:gd name="connsiteX15" fmla="*/ 838200 w 838200"/>
              <a:gd name="connsiteY15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8200" h="1104900">
                <a:moveTo>
                  <a:pt x="0" y="1101090"/>
                </a:moveTo>
                <a:lnTo>
                  <a:pt x="60960" y="1104900"/>
                </a:lnTo>
                <a:lnTo>
                  <a:pt x="144780" y="1051560"/>
                </a:lnTo>
                <a:lnTo>
                  <a:pt x="255270" y="925830"/>
                </a:lnTo>
                <a:lnTo>
                  <a:pt x="323850" y="838200"/>
                </a:lnTo>
                <a:lnTo>
                  <a:pt x="373380" y="811530"/>
                </a:lnTo>
                <a:lnTo>
                  <a:pt x="453390" y="830580"/>
                </a:lnTo>
                <a:lnTo>
                  <a:pt x="510540" y="857250"/>
                </a:lnTo>
                <a:lnTo>
                  <a:pt x="571500" y="800100"/>
                </a:lnTo>
                <a:lnTo>
                  <a:pt x="613410" y="628650"/>
                </a:lnTo>
                <a:lnTo>
                  <a:pt x="655320" y="441960"/>
                </a:lnTo>
                <a:lnTo>
                  <a:pt x="670560" y="293370"/>
                </a:lnTo>
                <a:lnTo>
                  <a:pt x="697230" y="251460"/>
                </a:lnTo>
                <a:lnTo>
                  <a:pt x="750570" y="190500"/>
                </a:lnTo>
                <a:lnTo>
                  <a:pt x="784860" y="26670"/>
                </a:lnTo>
                <a:lnTo>
                  <a:pt x="838200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8581128">
            <a:off x="3425191" y="5124451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REALITY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05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 animBg="1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23" y="0"/>
            <a:ext cx="34453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Summary:</a:t>
            </a:r>
            <a:endParaRPr lang="en-US" sz="6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9525" y="1173807"/>
            <a:ext cx="91535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600"/>
              </a:spcAft>
              <a:buFontTx/>
              <a:buChar char="-"/>
            </a:pPr>
            <a:r>
              <a:rPr lang="en-US" sz="2400" b="1" dirty="0" smtClean="0"/>
              <a:t>Water is one of the most important resources.</a:t>
            </a:r>
          </a:p>
          <a:p>
            <a:pPr marL="571500" indent="-571500">
              <a:spcAft>
                <a:spcPts val="600"/>
              </a:spcAft>
              <a:buFontTx/>
              <a:buChar char="-"/>
            </a:pPr>
            <a:r>
              <a:rPr lang="en-US" sz="2400" b="1" dirty="0" smtClean="0"/>
              <a:t>Many people are dying due to water related problems. </a:t>
            </a:r>
          </a:p>
          <a:p>
            <a:pPr marL="571500" indent="-571500">
              <a:spcAft>
                <a:spcPts val="600"/>
              </a:spcAft>
              <a:buFontTx/>
              <a:buChar char="-"/>
            </a:pPr>
            <a:r>
              <a:rPr lang="en-US" sz="2400" b="1" dirty="0" smtClean="0"/>
              <a:t>Different challenges require different solutions.</a:t>
            </a:r>
          </a:p>
          <a:p>
            <a:pPr marL="571500" indent="-571500">
              <a:spcAft>
                <a:spcPts val="600"/>
              </a:spcAft>
              <a:buFontTx/>
              <a:buChar char="-"/>
            </a:pPr>
            <a:r>
              <a:rPr lang="en-US" sz="2400" b="1" dirty="0" smtClean="0"/>
              <a:t>Sometimes similar challenges require different solutions due to cultural, economical and technological differences.</a:t>
            </a:r>
          </a:p>
          <a:p>
            <a:pPr marL="571500" indent="-571500">
              <a:spcAft>
                <a:spcPts val="600"/>
              </a:spcAft>
              <a:buFontTx/>
              <a:buChar char="-"/>
            </a:pPr>
            <a:r>
              <a:rPr lang="en-US" sz="2400" b="1" dirty="0" smtClean="0"/>
              <a:t>There is a lot of water on Earth.</a:t>
            </a:r>
          </a:p>
          <a:p>
            <a:pPr marL="571500" indent="-571500">
              <a:spcAft>
                <a:spcPts val="600"/>
              </a:spcAft>
              <a:buFontTx/>
              <a:buChar char="-"/>
            </a:pPr>
            <a:r>
              <a:rPr lang="en-US" sz="2400" b="1" dirty="0" smtClean="0"/>
              <a:t>The right management and priorities could save many lives. </a:t>
            </a:r>
          </a:p>
          <a:p>
            <a:pPr>
              <a:spcAft>
                <a:spcPts val="600"/>
              </a:spcAft>
            </a:pPr>
            <a:endParaRPr lang="en-US" sz="2400" b="1" dirty="0" smtClean="0"/>
          </a:p>
          <a:p>
            <a:pPr marL="571500" indent="-571500">
              <a:spcAft>
                <a:spcPts val="600"/>
              </a:spcAft>
              <a:buFontTx/>
              <a:buChar char="-"/>
            </a:pP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We are lucky!!</a:t>
            </a:r>
          </a:p>
          <a:p>
            <a:pPr marL="571500" indent="-571500">
              <a:spcAft>
                <a:spcPts val="600"/>
              </a:spcAft>
              <a:buFontTx/>
              <a:buChar char="-"/>
            </a:pPr>
            <a:r>
              <a:rPr lang="en-US" sz="2400" b="1" dirty="0" smtClean="0">
                <a:solidFill>
                  <a:srgbClr val="FF0000"/>
                </a:solidFill>
              </a:rPr>
              <a:t>As scientists we shouldn't forget the real problems of our world; which we have the privilege to contribute something for the solution.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5123" y="1543050"/>
            <a:ext cx="9077325" cy="510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5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00364 0.07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07222 L -0.00364 0.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15 L -0.00364 0.2611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26111 L -0.00364 0.3277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32778 L -0.00468 0.3930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4 0.39444 L -0.0026 0.8180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62000" y="112811"/>
            <a:ext cx="8915400" cy="7126189"/>
            <a:chOff x="762000" y="112811"/>
            <a:chExt cx="8915400" cy="7126189"/>
          </a:xfrm>
        </p:grpSpPr>
        <p:pic>
          <p:nvPicPr>
            <p:cNvPr id="3083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855" y="266700"/>
              <a:ext cx="5931658" cy="697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841248" y="798195"/>
              <a:ext cx="1698863" cy="5909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Area (km</a:t>
              </a:r>
              <a:r>
                <a:rPr lang="en-US" sz="1400" baseline="30000" dirty="0" smtClean="0"/>
                <a:t>2</a:t>
              </a:r>
              <a:r>
                <a:rPr lang="en-US" sz="1400" dirty="0" smtClean="0"/>
                <a:t>)</a:t>
              </a:r>
            </a:p>
            <a:p>
              <a:r>
                <a:rPr lang="en-US" sz="1400" dirty="0" smtClean="0"/>
                <a:t>         &amp;</a:t>
              </a:r>
            </a:p>
            <a:p>
              <a:r>
                <a:rPr lang="en-US" sz="1400" dirty="0" smtClean="0"/>
                <a:t> </a:t>
              </a:r>
              <a:r>
                <a:rPr lang="en-US" sz="1400" dirty="0" smtClean="0">
                  <a:solidFill>
                    <a:srgbClr val="FF0000"/>
                  </a:solidFill>
                </a:rPr>
                <a:t>population</a:t>
              </a:r>
              <a:endParaRPr lang="en-US" sz="1400" dirty="0">
                <a:solidFill>
                  <a:srgbClr val="FF0000"/>
                </a:solidFill>
              </a:endParaRPr>
            </a:p>
            <a:p>
              <a:endParaRPr lang="en-US" sz="1400" dirty="0" smtClean="0"/>
            </a:p>
            <a:p>
              <a:r>
                <a:rPr lang="en-US" sz="1400" dirty="0" smtClean="0"/>
                <a:t>Available water per </a:t>
              </a:r>
            </a:p>
            <a:p>
              <a:r>
                <a:rPr lang="en-US" sz="1400" dirty="0" smtClean="0"/>
                <a:t>square km/year (m)</a:t>
              </a:r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/>
                <a:t>Available water per </a:t>
              </a:r>
            </a:p>
            <a:p>
              <a:r>
                <a:rPr lang="en-US" sz="1400" dirty="0" smtClean="0"/>
                <a:t>Capita/year </a:t>
              </a:r>
              <a:r>
                <a:rPr lang="en-US" sz="1400" dirty="0"/>
                <a:t>(</a:t>
              </a:r>
              <a:r>
                <a:rPr lang="en-US" sz="1400" dirty="0" smtClean="0"/>
                <a:t>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 smtClean="0"/>
            </a:p>
            <a:p>
              <a:r>
                <a:rPr lang="en-US" sz="1400" dirty="0" smtClean="0"/>
                <a:t>Use of available </a:t>
              </a:r>
            </a:p>
            <a:p>
              <a:r>
                <a:rPr lang="en-US" sz="1400" dirty="0" smtClean="0"/>
                <a:t>water (%)</a:t>
              </a:r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Water use per capita</a:t>
              </a:r>
            </a:p>
            <a:p>
              <a:r>
                <a:rPr lang="en-US" sz="1400" dirty="0" smtClean="0"/>
                <a:t>Per year (m</a:t>
              </a:r>
              <a:r>
                <a:rPr lang="en-US" sz="1400" baseline="30000" dirty="0" smtClean="0"/>
                <a:t>3</a:t>
              </a:r>
              <a:r>
                <a:rPr lang="en-US" sz="1400" dirty="0" smtClean="0"/>
                <a:t>)</a:t>
              </a:r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 smtClean="0"/>
            </a:p>
            <a:p>
              <a:endParaRPr lang="en-US" sz="1400" dirty="0"/>
            </a:p>
            <a:p>
              <a:r>
                <a:rPr lang="en-US" sz="1400" dirty="0" smtClean="0"/>
                <a:t>HDI</a:t>
              </a:r>
              <a:endParaRPr lang="en-US" sz="1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9765" y="228600"/>
              <a:ext cx="678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50" dirty="0" smtClean="0"/>
            </a:p>
            <a:p>
              <a:r>
                <a:rPr lang="en-US" sz="1400" dirty="0" smtClean="0"/>
                <a:t>9984670                             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22070         243610            144000             1104300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12112" y="1383268"/>
              <a:ext cx="6781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                                                    8.5</a:t>
              </a:r>
            </a:p>
            <a:p>
              <a:endParaRPr lang="en-US" sz="1100" dirty="0" smtClean="0"/>
            </a:p>
            <a:p>
              <a:endParaRPr lang="en-US" sz="1200" dirty="0"/>
            </a:p>
            <a:p>
              <a:r>
                <a:rPr lang="en-US" sz="1400" dirty="0" smtClean="0"/>
                <a:t>   0.29                     0.08                  0.6                                             0.11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60880" y="2268393"/>
              <a:ext cx="6781800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86177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245                 2375                 8345                 1503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86391" y="3176334"/>
              <a:ext cx="67818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                          102</a:t>
              </a:r>
            </a:p>
            <a:p>
              <a:endParaRPr lang="en-US" sz="1400" dirty="0"/>
            </a:p>
            <a:p>
              <a:endParaRPr lang="en-US" sz="1400" dirty="0" smtClean="0"/>
            </a:p>
            <a:p>
              <a:r>
                <a:rPr lang="en-US" sz="1400" dirty="0" smtClean="0"/>
                <a:t>  1.58                                               8.81                  2.92               4.556    </a:t>
              </a:r>
            </a:p>
            <a:p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59025" y="4227575"/>
              <a:ext cx="6781800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1470</a:t>
              </a:r>
            </a:p>
            <a:p>
              <a:endParaRPr lang="en-US" sz="1400" dirty="0"/>
            </a:p>
            <a:p>
              <a:endParaRPr lang="en-US" sz="1100" dirty="0" smtClean="0"/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282                   212               244              </a:t>
              </a:r>
            </a:p>
            <a:p>
              <a:r>
                <a:rPr lang="en-US" sz="1400" dirty="0"/>
                <a:t> </a:t>
              </a:r>
              <a:r>
                <a:rPr lang="en-US" sz="1400" dirty="0" smtClean="0"/>
                <a:t>                                                                                                        80.5</a:t>
              </a:r>
              <a:endParaRPr lang="en-US" sz="14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895600" y="5791200"/>
              <a:ext cx="6781800" cy="764977"/>
              <a:chOff x="2047035" y="5791200"/>
              <a:chExt cx="6781800" cy="76497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47035" y="5791200"/>
                <a:ext cx="67818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0.908                       0.888               0.863 </a:t>
                </a:r>
              </a:p>
              <a:p>
                <a:endParaRPr lang="en-US" sz="900" dirty="0"/>
              </a:p>
              <a:p>
                <a:r>
                  <a:rPr lang="en-US" sz="1400" dirty="0" smtClean="0"/>
                  <a:t>                                                                                   0.5                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186765" y="6248400"/>
                <a:ext cx="6351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0.363 </a:t>
                </a:r>
                <a:endParaRPr lang="en-US" sz="1400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524871" y="112811"/>
              <a:ext cx="6466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       Canada                  Israel             UK              Bangladesh         Ethiopia</a:t>
              </a:r>
              <a:endParaRPr lang="en-US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420588"/>
              <a:ext cx="7239000" cy="6361212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62000" y="1450813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2000" y="2322575"/>
              <a:ext cx="7239000" cy="868680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2000" y="4286094"/>
              <a:ext cx="7239000" cy="1411225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605430" y="1208908"/>
              <a:ext cx="5243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33M                             7M               62M                  147M                 81M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609600" y="1465443"/>
            <a:ext cx="7772400" cy="5483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3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06386E-6 L 3.33333E-6 0.130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13096 L 3.33333E-6 0.253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25081 L 3.33333E-6 0.41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41759 L 3.33333E-6 0.619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6199 L 3.33333E-6 0.869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3" grpId="4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2109</Words>
  <Application>Microsoft Office PowerPoint</Application>
  <PresentationFormat>On-screen Show (4:3)</PresentationFormat>
  <Paragraphs>591</Paragraphs>
  <Slides>88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0" baseType="lpstr"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Prairie Drought of 1999-2004 Most Expensive Natural Disaster in Canadian History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Saskatchewan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Nachshon, Uri</dc:creator>
  <cp:lastModifiedBy>Ireson, Andrew</cp:lastModifiedBy>
  <cp:revision>111</cp:revision>
  <dcterms:created xsi:type="dcterms:W3CDTF">2012-03-14T20:00:06Z</dcterms:created>
  <dcterms:modified xsi:type="dcterms:W3CDTF">2013-11-27T17:57:00Z</dcterms:modified>
</cp:coreProperties>
</file>